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4"/>
  </p:notesMasterIdLst>
  <p:handoutMasterIdLst>
    <p:handoutMasterId r:id="rId35"/>
  </p:handoutMasterIdLst>
  <p:sldIdLst>
    <p:sldId id="344" r:id="rId2"/>
    <p:sldId id="427" r:id="rId3"/>
    <p:sldId id="566" r:id="rId4"/>
    <p:sldId id="484" r:id="rId5"/>
    <p:sldId id="542" r:id="rId6"/>
    <p:sldId id="545" r:id="rId7"/>
    <p:sldId id="560" r:id="rId8"/>
    <p:sldId id="559" r:id="rId9"/>
    <p:sldId id="544" r:id="rId10"/>
    <p:sldId id="552" r:id="rId11"/>
    <p:sldId id="551" r:id="rId12"/>
    <p:sldId id="553" r:id="rId13"/>
    <p:sldId id="570" r:id="rId14"/>
    <p:sldId id="554" r:id="rId15"/>
    <p:sldId id="569" r:id="rId16"/>
    <p:sldId id="493" r:id="rId17"/>
    <p:sldId id="494" r:id="rId18"/>
    <p:sldId id="516" r:id="rId19"/>
    <p:sldId id="571" r:id="rId20"/>
    <p:sldId id="515" r:id="rId21"/>
    <p:sldId id="555" r:id="rId22"/>
    <p:sldId id="557" r:id="rId23"/>
    <p:sldId id="527" r:id="rId24"/>
    <p:sldId id="562" r:id="rId25"/>
    <p:sldId id="563" r:id="rId26"/>
    <p:sldId id="564" r:id="rId27"/>
    <p:sldId id="528" r:id="rId28"/>
    <p:sldId id="565" r:id="rId29"/>
    <p:sldId id="538" r:id="rId30"/>
    <p:sldId id="529" r:id="rId31"/>
    <p:sldId id="530" r:id="rId32"/>
    <p:sldId id="343" r:id="rId33"/>
  </p:sldIdLst>
  <p:sldSz cx="12801600" cy="9601200" type="A3"/>
  <p:notesSz cx="6858000" cy="9144000"/>
  <p:defaultTextStyle>
    <a:defPPr>
      <a:defRPr lang="en-US"/>
    </a:defPPr>
    <a:lvl1pPr marL="0" algn="l" defTabSz="14336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16828" algn="l" defTabSz="14336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33655" algn="l" defTabSz="14336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50484" algn="l" defTabSz="14336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67311" algn="l" defTabSz="14336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584138" algn="l" defTabSz="14336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300966" algn="l" defTabSz="14336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5017793" algn="l" defTabSz="14336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734621" algn="l" defTabSz="143365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0" autoAdjust="0"/>
    <p:restoredTop sz="84852" autoAdjust="0"/>
  </p:normalViewPr>
  <p:slideViewPr>
    <p:cSldViewPr snapToGrid="0" snapToObjects="1" showGuides="1">
      <p:cViewPr varScale="1">
        <p:scale>
          <a:sx n="68" d="100"/>
          <a:sy n="68" d="100"/>
        </p:scale>
        <p:origin x="-828" y="-102"/>
      </p:cViewPr>
      <p:guideLst>
        <p:guide orient="horz" pos="3025"/>
        <p:guide orient="horz" pos="556"/>
        <p:guide orient="horz" pos="1226"/>
        <p:guide orient="horz" pos="5395"/>
        <p:guide orient="horz" pos="5770"/>
        <p:guide orient="horz" pos="829"/>
        <p:guide pos="2002"/>
        <p:guide pos="2222"/>
        <p:guide pos="3938"/>
        <p:guide pos="4143"/>
        <p:guide pos="5846"/>
        <p:guide pos="6065"/>
        <p:guide pos="7767"/>
        <p:guide pos="4052"/>
        <p:guide pos="301"/>
      </p:guideLst>
    </p:cSldViewPr>
  </p:slideViewPr>
  <p:outlineViewPr>
    <p:cViewPr>
      <p:scale>
        <a:sx n="33" d="100"/>
        <a:sy n="33" d="100"/>
      </p:scale>
      <p:origin x="0" y="145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EA074-D188-4700-8CE3-4C0D04578539}" type="datetime4">
              <a:rPr lang="en-US" smtClean="0"/>
              <a:pPr/>
              <a:t>March 29, 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3312E-9DAD-4A73-AC71-E98FA8532E35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998647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666A1-682D-460D-9C9D-E60372A40BBB}" type="datetime4">
              <a:rPr lang="en-US" smtClean="0"/>
              <a:pPr/>
              <a:t>March 29, 2017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15AA8-6DBE-47FF-BF0C-8D62D8EA8A8E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372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1433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16828" algn="l" defTabSz="1433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33655" algn="l" defTabSz="1433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50484" algn="l" defTabSz="1433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67311" algn="l" defTabSz="1433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584138" algn="l" defTabSz="1433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00966" algn="l" defTabSz="1433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17793" algn="l" defTabSz="1433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34621" algn="l" defTabSz="143365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29, 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944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Lógicas de obtención del máximo beneficio a través de la planificación y el control extremo del medio, corredores</a:t>
            </a:r>
            <a:r>
              <a:rPr lang="es-ES" baseline="0" dirty="0" smtClean="0"/>
              <a:t> de transporte para acceder a los rincones lejanos desarrollados del territorio</a:t>
            </a:r>
            <a:r>
              <a:rPr lang="es-ES" dirty="0" smtClean="0"/>
              <a:t>; causan</a:t>
            </a:r>
            <a:r>
              <a:rPr lang="es-ES" baseline="0" dirty="0" smtClean="0"/>
              <a:t> </a:t>
            </a:r>
            <a:r>
              <a:rPr lang="es-ES" dirty="0" smtClean="0"/>
              <a:t>pérdida </a:t>
            </a:r>
            <a:r>
              <a:rPr lang="es-ES" dirty="0" smtClean="0"/>
              <a:t>de biodiversidad, fragmentación de ecosistemas,</a:t>
            </a:r>
            <a:r>
              <a:rPr lang="es-ES" baseline="0" dirty="0" smtClean="0"/>
              <a:t> contaminación aire y agua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30,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960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Cambio </a:t>
            </a:r>
            <a:r>
              <a:rPr lang="es-ES" baseline="0" dirty="0" smtClean="0"/>
              <a:t>climático (emisiones de CO2) </a:t>
            </a:r>
            <a:r>
              <a:rPr lang="es-ES" baseline="0" dirty="0" smtClean="0"/>
              <a:t>y fenómenos adversos: sequía, inundaciones, tormentas,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960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Agotamiento de recursos, </a:t>
            </a:r>
            <a:r>
              <a:rPr lang="es-ES" dirty="0" smtClean="0"/>
              <a:t>contaminación del suelo, degradación visual (en las arenas de alquitrán de Alberta)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5674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Concepto</a:t>
            </a:r>
            <a:r>
              <a:rPr lang="es-ES" baseline="0" dirty="0" smtClean="0"/>
              <a:t> que procede más bien del ámbito socio-económico, algo relativo para su aplicación técnica. Porque, como podemos intuir o predecir las necesidades de las generaciones futuras? A nivel energético: comparar emisiones del edificio a certificar con un edificio objeto con similares características. Triple línea base nos sirve como método de análisis, pero simplificando nos estamos limitando a ver como mejoramos la situación actual (insuficiente). No es dinámico y parte de lógicas de pensamiento lineal, no recoge la complejidad de los sistemas dinámicos, inestables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5674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 hecho, es mucho más fácil definir en negativo.</a:t>
            </a:r>
            <a:r>
              <a:rPr lang="es-ES" baseline="0" dirty="0" smtClean="0"/>
              <a:t> Sí que tenemos claro aquello que no es sostenible…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0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 la capacidad</a:t>
            </a:r>
            <a:r>
              <a:rPr lang="es-ES" baseline="0" dirty="0" smtClean="0"/>
              <a:t> de un sistema de recuperar un estado similar al inicial (dentro de unos parámetros aceptables de rendimiento) después de sufrir perturbaciones externas. El equilibrio inestable de los sistemas socio-ecológicos complejos que dependen de multitud de variables y no tienen un comportamiento lineal. Cuanto más amplio es el “valle” aumenta la robustez y nos alejamos de los umbrales que pueden llevar al sistema a precipitarse en un nuevo estado no deseado o al colapso. Hay evidencias de que la urbanización (alteración de los ciclos naturales, reducción de biodiversidad, etc.) reduce la resiliencia.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960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El estudio de los ecosistemas y las</a:t>
            </a:r>
            <a:r>
              <a:rPr lang="es-ES" baseline="0" dirty="0" smtClean="0"/>
              <a:t> intervenciones humanas en ellos muestra</a:t>
            </a:r>
            <a:r>
              <a:rPr lang="es-ES" dirty="0" smtClean="0"/>
              <a:t> algunas propiedades que le</a:t>
            </a:r>
            <a:r>
              <a:rPr lang="es-ES" baseline="0" dirty="0" smtClean="0"/>
              <a:t>s permiten adquirir resiliencia y evolucionar, generando unas hipótesis de trabajo para el diseño de nuevos sistemas híbridos humanos-naturales más robustos. </a:t>
            </a:r>
            <a:endParaRPr lang="es-ES" dirty="0" smtClean="0"/>
          </a:p>
          <a:p>
            <a:r>
              <a:rPr lang="es-ES" dirty="0" smtClean="0"/>
              <a:t>Diversidad</a:t>
            </a:r>
            <a:r>
              <a:rPr lang="es-ES" dirty="0" smtClean="0"/>
              <a:t>: mezcla de usos del suelo, formas de urbanización, comunidades, ecosistemas </a:t>
            </a:r>
          </a:p>
          <a:p>
            <a:r>
              <a:rPr lang="es-ES" dirty="0" smtClean="0"/>
              <a:t>Modularidad:</a:t>
            </a:r>
            <a:r>
              <a:rPr lang="es-ES" baseline="0" dirty="0" smtClean="0"/>
              <a:t> funcionamiento </a:t>
            </a:r>
            <a:r>
              <a:rPr lang="es-ES" baseline="0" dirty="0" err="1" smtClean="0"/>
              <a:t>semi</a:t>
            </a:r>
            <a:r>
              <a:rPr lang="es-ES" baseline="0" dirty="0" smtClean="0"/>
              <a:t>-independiente para no transmitir shocks</a:t>
            </a:r>
            <a:endParaRPr lang="es-ES" dirty="0" smtClean="0"/>
          </a:p>
          <a:p>
            <a:r>
              <a:rPr lang="es-ES" dirty="0" smtClean="0"/>
              <a:t>Redundancia:</a:t>
            </a:r>
            <a:r>
              <a:rPr lang="es-ES" baseline="0" dirty="0" smtClean="0"/>
              <a:t> alternativas en momentos de crisis, diferentes vías de suministro o transporte </a:t>
            </a:r>
            <a:r>
              <a:rPr lang="es-ES" baseline="0" dirty="0" err="1" smtClean="0"/>
              <a:t>multi</a:t>
            </a:r>
            <a:r>
              <a:rPr lang="es-ES" baseline="0" dirty="0" smtClean="0"/>
              <a:t>-modal</a:t>
            </a:r>
            <a:endParaRPr lang="es-ES" dirty="0" smtClean="0"/>
          </a:p>
          <a:p>
            <a:r>
              <a:rPr lang="es-ES" dirty="0" smtClean="0"/>
              <a:t>Flexibilidad:</a:t>
            </a:r>
            <a:r>
              <a:rPr lang="es-ES" baseline="0" dirty="0" smtClean="0"/>
              <a:t> admitir nuevas formas de uso futuras</a:t>
            </a:r>
            <a:endParaRPr lang="es-ES" dirty="0" smtClean="0"/>
          </a:p>
          <a:p>
            <a:pPr marL="0" marR="0" lvl="1" indent="0" algn="l" defTabSz="14336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Auto-organización:</a:t>
            </a:r>
            <a:r>
              <a:rPr lang="es-ES" baseline="0" dirty="0" smtClean="0"/>
              <a:t> toma de decisiones local</a:t>
            </a:r>
          </a:p>
          <a:p>
            <a:r>
              <a:rPr lang="es-ES" baseline="0" dirty="0" err="1" smtClean="0"/>
              <a:t>Feedback</a:t>
            </a:r>
            <a:r>
              <a:rPr lang="es-ES" baseline="0" dirty="0" smtClean="0"/>
              <a:t>: participación ciudadana, herramientas digitales</a:t>
            </a:r>
          </a:p>
          <a:p>
            <a:r>
              <a:rPr lang="es-ES" baseline="0" dirty="0" smtClean="0"/>
              <a:t>Equidad y colaboración social: </a:t>
            </a:r>
            <a:r>
              <a:rPr lang="es-ES" baseline="0" dirty="0" err="1" smtClean="0"/>
              <a:t>vision</a:t>
            </a:r>
            <a:r>
              <a:rPr lang="es-ES" baseline="0" dirty="0" smtClean="0"/>
              <a:t> común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40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Mezcla heterogénea de personas, comunidades, ideas, culturas, espacios</a:t>
            </a:r>
            <a:r>
              <a:rPr lang="es-ES" dirty="0" smtClean="0"/>
              <a:t>, infraestructuras, </a:t>
            </a:r>
            <a:r>
              <a:rPr lang="es-ES" dirty="0" smtClean="0"/>
              <a:t>etc.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456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Loose</a:t>
            </a:r>
            <a:r>
              <a:rPr lang="es-ES" dirty="0" smtClean="0"/>
              <a:t> </a:t>
            </a:r>
            <a:r>
              <a:rPr lang="es-ES" dirty="0" err="1" smtClean="0"/>
              <a:t>connections</a:t>
            </a:r>
            <a:r>
              <a:rPr lang="es-ES" dirty="0" smtClean="0"/>
              <a:t> and </a:t>
            </a:r>
            <a:r>
              <a:rPr lang="es-ES" dirty="0" err="1" smtClean="0"/>
              <a:t>decentralization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456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Duplication</a:t>
            </a:r>
            <a:r>
              <a:rPr lang="es-ES" dirty="0" smtClean="0"/>
              <a:t> of </a:t>
            </a:r>
            <a:r>
              <a:rPr lang="es-ES" dirty="0" err="1" smtClean="0"/>
              <a:t>networks</a:t>
            </a:r>
            <a:r>
              <a:rPr lang="es-ES" dirty="0" smtClean="0"/>
              <a:t> and </a:t>
            </a:r>
            <a:r>
              <a:rPr lang="es-ES" dirty="0" err="1" smtClean="0"/>
              <a:t>options</a:t>
            </a:r>
            <a:r>
              <a:rPr lang="es-ES" dirty="0" smtClean="0"/>
              <a:t>, </a:t>
            </a:r>
            <a:r>
              <a:rPr lang="es-ES" dirty="0" err="1" smtClean="0"/>
              <a:t>resilience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45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Porque poner el foco en el territorio cuando estamos en la era urbana? Porque ciudad está integrada en sistemas más complejos; mayor escala donde intervenir con proyectos; ámbito más efectivo para abordar numerosos problemas socio-económicos y ecológicos que nos afectan (desarrollo económico, gestión del agua)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29,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329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Adaptability</a:t>
            </a:r>
            <a:r>
              <a:rPr lang="es-ES" baseline="0" dirty="0" smtClean="0"/>
              <a:t> to new </a:t>
            </a:r>
            <a:r>
              <a:rPr lang="es-ES" baseline="0" dirty="0" err="1" smtClean="0"/>
              <a:t>situations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trends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environment</a:t>
            </a:r>
            <a:r>
              <a:rPr lang="es-ES" baseline="0" dirty="0" smtClean="0"/>
              <a:t>, etc.</a:t>
            </a:r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456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Información, regulación y control en tiempo real mediante cámaras y sensores, toma de decisiones de abrir/cerrar tramos según las avenidas, presas hinchables. Permite ofrecer a la ciudad unos espacios utilizables durante la mayor parte del año…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5674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Accesibilidad, no segregación, apertura y variedad tipológica. Esto fomenta el uso por amplias capas sociales, edades, etc. y genera actividad, seguridad, prosperidad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567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Sociedades agrarias mediterráneas: transformación lenta del territorio con medios limitados y energía de procedencia solar; </a:t>
            </a:r>
            <a:r>
              <a:rPr lang="es-ES" baseline="0" dirty="0" err="1" smtClean="0"/>
              <a:t>co</a:t>
            </a:r>
            <a:r>
              <a:rPr lang="es-ES" baseline="0" dirty="0" smtClean="0"/>
              <a:t>-evolución de las comunidades y ecosistemas sin traspasar los umbrales críticos; uso cuidadoso de los recursos naturales y sistemas territoriales duraderos; patrimonio valioso que se debe poner en valor y cuidar de cara al futuro 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29,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329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Comparativa de dos comarcas castellanas de similar extensión, nº de habitantes en 1950, nº de municipios. Y muestran 2 modelos de ocupación del territorio distintos, tipo y tamaño de núcleos, distancia, término municipal. </a:t>
            </a:r>
            <a:r>
              <a:rPr lang="es-ES" baseline="0" dirty="0" err="1" smtClean="0"/>
              <a:t>TdC</a:t>
            </a:r>
            <a:r>
              <a:rPr lang="es-ES" baseline="0" dirty="0" smtClean="0"/>
              <a:t> tiene una malla homogénea de núcleos grandes pero separados para aprovechar al máximo los terrenos suaves y arables. </a:t>
            </a:r>
            <a:r>
              <a:rPr lang="es-ES" baseline="0" dirty="0" err="1" smtClean="0"/>
              <a:t>Ss</a:t>
            </a:r>
            <a:r>
              <a:rPr lang="es-ES" baseline="0" dirty="0" smtClean="0"/>
              <a:t> con jerarquía de núcleos grandes y pequeños asentamientos, direccionalidad hacia montaña. Diferencias actuales en grado de desarrollo, población, etc. 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29,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960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Influencia del momento histórico. 1 necesidades defensivas y de repoblación, control del territorio: líneas en cumbreras. 2 aprovechamiento de recursos ecológicos como cauces: líneas en ríos.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29,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96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Emplazamiento</a:t>
            </a:r>
            <a:r>
              <a:rPr lang="es-ES" baseline="0" dirty="0" smtClean="0"/>
              <a:t> cuidadoso: distancia del río; forma compacta: murallas, bioclimática. Muy sostenible en el sentido de perdurable, pero tiene una cara oscura: malas condiciones de vida, dureza y rigores del clima, economía de subsistencia, autarquía…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29,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960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La revolución industrial genera enormes cambios tecnológicos y sociales con la quema de los combustibles fósiles, energía inmediata que facilita el transporte horizontal, el intercambio comercial y la extracción de recursos lejanos; cambian las reglas del juego y se pueden imponer nuevas actuaciones al territorio mediante la ingeniería civil y sus herramientas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32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Potentes</a:t>
            </a:r>
            <a:r>
              <a:rPr lang="es-ES" baseline="0" dirty="0" smtClean="0"/>
              <a:t> corredores lineales de transporte de materia, energía e información, basados en herramientas técnicas como: </a:t>
            </a:r>
            <a:r>
              <a:rPr lang="es-ES" baseline="0" dirty="0" err="1" smtClean="0"/>
              <a:t>mov</a:t>
            </a:r>
            <a:r>
              <a:rPr lang="es-ES" baseline="0" dirty="0" smtClean="0"/>
              <a:t>. de tierras; desmonte y el terraplén; muros de contención; explanaciones; encauzamiento y canalización de pluviales, impermeabilización del suelo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31,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96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Efectos de</a:t>
            </a:r>
            <a:r>
              <a:rPr lang="es-ES" baseline="0" dirty="0" smtClean="0"/>
              <a:t> los cambios jurídicos y tecnológicos para la industrialización en un caso real: pérdida de riqueza de textura del paisaje, simplificación geométrica de la parcelación, desaparición de elementos singulares como mojones, linderos, fuentes, etc.; </a:t>
            </a:r>
            <a:endParaRPr lang="es-ES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6666A1-682D-460D-9C9D-E60372A40BBB}" type="datetime4">
              <a:rPr lang="en-US" smtClean="0"/>
              <a:pPr/>
              <a:t>March 29, 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Preliminary MEP strategies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15AA8-6DBE-47FF-BF0C-8D62D8EA8A8E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32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Title Slide"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617" y="1946914"/>
            <a:ext cx="8805545" cy="2853687"/>
          </a:xfrm>
          <a:prstGeom prst="rect">
            <a:avLst/>
          </a:prstGeom>
        </p:spPr>
        <p:txBody>
          <a:bodyPr anchor="t"/>
          <a:lstStyle>
            <a:lvl1pPr>
              <a:lnSpc>
                <a:spcPts val="6272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5617" y="4800603"/>
            <a:ext cx="8805545" cy="16135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100">
                <a:solidFill>
                  <a:schemeClr val="bg1"/>
                </a:solidFill>
              </a:defRPr>
            </a:lvl1pPr>
            <a:lvl2pPr marL="716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3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5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67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84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0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17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34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75616" y="8564036"/>
            <a:ext cx="3051493" cy="1037167"/>
          </a:xfrm>
        </p:spPr>
        <p:txBody>
          <a:bodyPr tIns="243721" bIns="0" anchor="t" anchorCtr="0"/>
          <a:lstStyle>
            <a:lvl1pPr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Month Day, Year</a:t>
            </a:r>
            <a:endParaRPr lang="en-US" dirty="0"/>
          </a:p>
        </p:txBody>
      </p:sp>
      <p:grpSp>
        <p:nvGrpSpPr>
          <p:cNvPr id="10" name="LINES FOR GREEN"/>
          <p:cNvGrpSpPr/>
          <p:nvPr userDrawn="1"/>
        </p:nvGrpSpPr>
        <p:grpSpPr>
          <a:xfrm>
            <a:off x="8824955" y="-76428"/>
            <a:ext cx="4167712" cy="9685530"/>
            <a:chOff x="5404513" y="-40944"/>
            <a:chExt cx="3875964" cy="6755642"/>
          </a:xfrm>
        </p:grpSpPr>
        <p:cxnSp>
          <p:nvCxnSpPr>
            <p:cNvPr id="17" name="Straight Connector 16"/>
            <p:cNvCxnSpPr/>
            <p:nvPr userDrawn="1"/>
          </p:nvCxnSpPr>
          <p:spPr>
            <a:xfrm>
              <a:off x="7642746" y="-20472"/>
              <a:ext cx="1549021" cy="6735170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6298442" y="-27296"/>
              <a:ext cx="2982035" cy="1392072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404513" y="-40944"/>
              <a:ext cx="3828196" cy="316628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7" descr="C:\Users\agera\Desktop\Logo AECOM\AECOM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000" y="8725516"/>
            <a:ext cx="1492266" cy="53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377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Divider Slide"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6359837" y="-54620"/>
            <a:ext cx="6677315" cy="9835342"/>
            <a:chOff x="2984100" y="-20817"/>
            <a:chExt cx="6393372" cy="7025244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2984100" y="-20817"/>
              <a:ext cx="6324731" cy="1102157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H="1">
              <a:off x="5759137" y="184008"/>
              <a:ext cx="3441830" cy="6788507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H="1">
              <a:off x="6197600" y="3236886"/>
              <a:ext cx="3081814" cy="376754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4003902" y="5685039"/>
              <a:ext cx="5373570" cy="125821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5617" y="1946914"/>
            <a:ext cx="8805545" cy="2853687"/>
          </a:xfrm>
          <a:prstGeom prst="rect">
            <a:avLst/>
          </a:prstGeom>
        </p:spPr>
        <p:txBody>
          <a:bodyPr anchor="t"/>
          <a:lstStyle>
            <a:lvl1pPr>
              <a:lnSpc>
                <a:spcPts val="6272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36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Take A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6359837" y="-54620"/>
            <a:ext cx="6677315" cy="9835342"/>
            <a:chOff x="2984100" y="-20817"/>
            <a:chExt cx="6393372" cy="7025244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2984100" y="-20817"/>
              <a:ext cx="6324731" cy="1102157"/>
            </a:xfrm>
            <a:prstGeom prst="line">
              <a:avLst/>
            </a:prstGeom>
            <a:ln w="12700">
              <a:solidFill>
                <a:srgbClr val="FF99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rgbClr val="FF99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flipH="1">
              <a:off x="5759137" y="184008"/>
              <a:ext cx="3441830" cy="6788507"/>
            </a:xfrm>
            <a:prstGeom prst="line">
              <a:avLst/>
            </a:prstGeom>
            <a:ln w="12700">
              <a:solidFill>
                <a:srgbClr val="FF99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H="1">
              <a:off x="6197600" y="3236886"/>
              <a:ext cx="3081814" cy="3767541"/>
            </a:xfrm>
            <a:prstGeom prst="line">
              <a:avLst/>
            </a:prstGeom>
            <a:ln w="12700">
              <a:solidFill>
                <a:srgbClr val="FF99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4003902" y="5685039"/>
              <a:ext cx="5373570" cy="1258215"/>
            </a:xfrm>
            <a:prstGeom prst="line">
              <a:avLst/>
            </a:prstGeom>
            <a:ln w="12700">
              <a:solidFill>
                <a:srgbClr val="FF99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5617" y="1315725"/>
            <a:ext cx="8805545" cy="34848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500" b="1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75615" y="3"/>
            <a:ext cx="6100763" cy="886038"/>
          </a:xfrm>
          <a:prstGeom prst="rect">
            <a:avLst/>
          </a:prstGeom>
        </p:spPr>
        <p:txBody>
          <a:bodyPr tIns="888866" anchor="b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16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EEN End Slide"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" y="0"/>
            <a:ext cx="12790229" cy="96011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75617" y="1946914"/>
            <a:ext cx="8805545" cy="2853687"/>
          </a:xfrm>
          <a:prstGeom prst="rect">
            <a:avLst/>
          </a:prstGeom>
        </p:spPr>
        <p:txBody>
          <a:bodyPr anchor="t"/>
          <a:lstStyle>
            <a:lvl1pPr>
              <a:lnSpc>
                <a:spcPts val="6272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75617" y="4800603"/>
            <a:ext cx="8805545" cy="16135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100">
                <a:solidFill>
                  <a:schemeClr val="bg1"/>
                </a:solidFill>
              </a:defRPr>
            </a:lvl1pPr>
            <a:lvl2pPr marL="716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33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5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67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84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0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17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34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75616" y="8564036"/>
            <a:ext cx="3051493" cy="1037167"/>
          </a:xfrm>
        </p:spPr>
        <p:txBody>
          <a:bodyPr tIns="243721" bIns="0" anchor="t" anchorCtr="0"/>
          <a:lstStyle>
            <a:lvl1pPr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Month Day, Year</a:t>
            </a:r>
            <a:endParaRPr lang="en-US" dirty="0"/>
          </a:p>
        </p:txBody>
      </p:sp>
      <p:pic>
        <p:nvPicPr>
          <p:cNvPr id="10" name="Picture 7" descr="C:\Users\agera\Desktop\Logo AECOM\AECOM WHIT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000" y="8725516"/>
            <a:ext cx="1492266" cy="53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3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EE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17" y="1916416"/>
            <a:ext cx="11854815" cy="6647616"/>
          </a:xfrm>
          <a:prstGeom prst="rect">
            <a:avLst/>
          </a:prstGeom>
        </p:spPr>
        <p:txBody>
          <a:bodyPr/>
          <a:lstStyle>
            <a:lvl1pPr>
              <a:spcBef>
                <a:spcPts val="2822"/>
              </a:spcBef>
              <a:defRPr sz="3100"/>
            </a:lvl1pPr>
            <a:lvl2pPr>
              <a:spcBef>
                <a:spcPts val="549"/>
              </a:spcBef>
              <a:defRPr sz="2800"/>
            </a:lvl2pPr>
            <a:lvl3pPr>
              <a:defRPr sz="2500"/>
            </a:lvl3pPr>
            <a:lvl4pPr>
              <a:defRPr sz="2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2281" y="443792"/>
            <a:ext cx="11854282" cy="87192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928216" y="4608692"/>
            <a:ext cx="2705892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0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EEN 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sz="130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2281" y="443792"/>
            <a:ext cx="11854282" cy="87192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283" y="8990192"/>
            <a:ext cx="2705892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  <a:cs typeface="AECOM Sans" panose="020B0504020202020204" pitchFamily="34" charset="0"/>
              </a:defRPr>
            </a:lvl1pPr>
          </a:lstStyle>
          <a:p>
            <a:r>
              <a:rPr lang="en-US" dirty="0" smtClean="0"/>
              <a:t>Designing for the future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928216" y="4608692"/>
            <a:ext cx="2705892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3" name="Picture 12" descr="AECOM_1c-reverse_rgb.pn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539181" y="8980925"/>
            <a:ext cx="787381" cy="17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6897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83948" y="9016379"/>
            <a:ext cx="1249881" cy="2178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8F86"/>
                </a:solidFill>
              </a:defRPr>
            </a:lvl1pPr>
          </a:lstStyle>
          <a:p>
            <a:r>
              <a:rPr lang="en-US" dirty="0" smtClean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81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475617" y="438103"/>
            <a:ext cx="11852555" cy="14702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"/>
          </p:nvPr>
        </p:nvSpPr>
        <p:spPr>
          <a:xfrm>
            <a:off x="475617" y="1946911"/>
            <a:ext cx="11854815" cy="66126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853438" y="-830840"/>
            <a:ext cx="13181612" cy="9991483"/>
            <a:chOff x="-609600" y="-445093"/>
            <a:chExt cx="9415437" cy="5352580"/>
          </a:xfrm>
        </p:grpSpPr>
        <p:grpSp>
          <p:nvGrpSpPr>
            <p:cNvPr id="49" name="Group 48"/>
            <p:cNvGrpSpPr/>
            <p:nvPr userDrawn="1"/>
          </p:nvGrpSpPr>
          <p:grpSpPr>
            <a:xfrm>
              <a:off x="337346" y="-445093"/>
              <a:ext cx="8468491" cy="390591"/>
              <a:chOff x="337346" y="-445093"/>
              <a:chExt cx="8468491" cy="390591"/>
            </a:xfrm>
          </p:grpSpPr>
          <p:cxnSp>
            <p:nvCxnSpPr>
              <p:cNvPr id="57" name="Straight Connector 56"/>
              <p:cNvCxnSpPr/>
              <p:nvPr userDrawn="1"/>
            </p:nvCxnSpPr>
            <p:spPr>
              <a:xfrm rot="16200000" flipH="1">
                <a:off x="142051" y="-249798"/>
                <a:ext cx="390589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 userDrawn="1"/>
            </p:nvCxnSpPr>
            <p:spPr>
              <a:xfrm rot="16200000" flipH="1">
                <a:off x="2072450" y="-249797"/>
                <a:ext cx="390589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 userDrawn="1"/>
            </p:nvCxnSpPr>
            <p:spPr>
              <a:xfrm rot="16200000" flipH="1">
                <a:off x="2321208" y="-249798"/>
                <a:ext cx="390589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 userDrawn="1"/>
            </p:nvCxnSpPr>
            <p:spPr>
              <a:xfrm rot="16200000" flipH="1">
                <a:off x="4251296" y="-249798"/>
                <a:ext cx="390589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 userDrawn="1"/>
            </p:nvCxnSpPr>
            <p:spPr>
              <a:xfrm rot="16200000" flipH="1">
                <a:off x="4499738" y="-249798"/>
                <a:ext cx="390589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 userDrawn="1"/>
            </p:nvCxnSpPr>
            <p:spPr>
              <a:xfrm rot="16200000" flipH="1">
                <a:off x="6431954" y="-249796"/>
                <a:ext cx="390589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 userDrawn="1"/>
            </p:nvCxnSpPr>
            <p:spPr>
              <a:xfrm rot="16200000" flipH="1">
                <a:off x="6679376" y="-249798"/>
                <a:ext cx="390589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 userDrawn="1"/>
            </p:nvCxnSpPr>
            <p:spPr>
              <a:xfrm rot="16200000" flipH="1">
                <a:off x="8610542" y="-249798"/>
                <a:ext cx="390589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 userDrawn="1"/>
          </p:nvGrpSpPr>
          <p:grpSpPr>
            <a:xfrm>
              <a:off x="-609600" y="471708"/>
              <a:ext cx="524822" cy="4435779"/>
              <a:chOff x="-609600" y="471708"/>
              <a:chExt cx="524822" cy="4435779"/>
            </a:xfrm>
          </p:grpSpPr>
          <p:cxnSp>
            <p:nvCxnSpPr>
              <p:cNvPr id="51" name="Straight Connector 50"/>
              <p:cNvCxnSpPr/>
              <p:nvPr userDrawn="1"/>
            </p:nvCxnSpPr>
            <p:spPr>
              <a:xfrm flipH="1">
                <a:off x="-605563" y="471708"/>
                <a:ext cx="520785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 userDrawn="1"/>
            </p:nvCxnSpPr>
            <p:spPr>
              <a:xfrm flipH="1">
                <a:off x="-605563" y="1040926"/>
                <a:ext cx="520785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 userDrawn="1"/>
            </p:nvCxnSpPr>
            <p:spPr>
              <a:xfrm flipH="1">
                <a:off x="-609600" y="4585494"/>
                <a:ext cx="520785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 userDrawn="1"/>
            </p:nvCxnSpPr>
            <p:spPr>
              <a:xfrm flipH="1">
                <a:off x="-605563" y="4907487"/>
                <a:ext cx="520785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609600" y="702469"/>
                <a:ext cx="520785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 userDrawn="1"/>
            </p:nvCxnSpPr>
            <p:spPr>
              <a:xfrm flipH="1">
                <a:off x="-605563" y="2569369"/>
                <a:ext cx="520785" cy="0"/>
              </a:xfrm>
              <a:prstGeom prst="line">
                <a:avLst/>
              </a:prstGeom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3" t="33806" r="12594" b="40956"/>
          <a:stretch/>
        </p:blipFill>
        <p:spPr>
          <a:xfrm>
            <a:off x="11484863" y="8988144"/>
            <a:ext cx="899769" cy="180328"/>
          </a:xfrm>
          <a:prstGeom prst="rect">
            <a:avLst/>
          </a:prstGeom>
        </p:spPr>
      </p:pic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283" y="8990192"/>
            <a:ext cx="2705892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200">
                <a:solidFill>
                  <a:schemeClr val="tx1"/>
                </a:solidFill>
                <a:latin typeface="+mn-lt"/>
                <a:cs typeface="AECOM Sans" panose="020B0504020202020204" pitchFamily="34" charset="0"/>
              </a:defRPr>
            </a:lvl1pPr>
          </a:lstStyle>
          <a:p>
            <a:r>
              <a:rPr lang="en-US" dirty="0" smtClean="0"/>
              <a:t>Designing for the future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ctr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0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29" r:id="rId6"/>
    <p:sldLayoutId id="2147483730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1433655" rtl="0" eaLnBrk="1" latinLnBrk="0" hangingPunct="1">
        <a:spcBef>
          <a:spcPct val="0"/>
        </a:spcBef>
        <a:buNone/>
        <a:defRPr sz="3100" b="1" kern="1200">
          <a:solidFill>
            <a:schemeClr val="accent2"/>
          </a:solidFill>
          <a:latin typeface="+mj-lt"/>
          <a:ea typeface="+mj-ea"/>
          <a:cs typeface="AECOM Sans" panose="020B0504020202020204" pitchFamily="34" charset="0"/>
        </a:defRPr>
      </a:lvl1pPr>
    </p:titleStyle>
    <p:bodyStyle>
      <a:lvl1pPr marL="363392" indent="-363392" algn="l" defTabSz="1433655" rtl="0" eaLnBrk="1" latinLnBrk="0" hangingPunct="1">
        <a:spcBef>
          <a:spcPts val="1882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AECOM Sans" panose="020B0504020202020204" pitchFamily="34" charset="0"/>
        </a:defRPr>
      </a:lvl1pPr>
      <a:lvl2pPr marL="801453" indent="-358413" algn="l" defTabSz="1433655" rtl="0" eaLnBrk="1" latinLnBrk="0" hangingPunct="1">
        <a:spcBef>
          <a:spcPts val="627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ECOM Sans" panose="020B0504020202020204" pitchFamily="34" charset="0"/>
        </a:defRPr>
      </a:lvl2pPr>
      <a:lvl3pPr marL="1075240" indent="-271300" algn="l" defTabSz="1433655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500" kern="1200">
          <a:solidFill>
            <a:schemeClr val="tx1"/>
          </a:solidFill>
          <a:latin typeface="+mn-lt"/>
          <a:ea typeface="+mn-ea"/>
          <a:cs typeface="AECOM Sans" panose="020B0504020202020204" pitchFamily="34" charset="0"/>
        </a:defRPr>
      </a:lvl3pPr>
      <a:lvl4pPr marL="1433655" indent="-271300" algn="l" defTabSz="1433655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AECOM Sans" panose="020B0504020202020204" pitchFamily="34" charset="0"/>
        </a:defRPr>
      </a:lvl4pPr>
      <a:lvl5pPr marL="3225724" indent="-358413" algn="l" defTabSz="1433655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942553" indent="-358413" algn="l" defTabSz="143365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659379" indent="-358413" algn="l" defTabSz="143365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376208" indent="-358413" algn="l" defTabSz="143365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093035" indent="-358413" algn="l" defTabSz="143365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36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6828" algn="l" defTabSz="14336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3655" algn="l" defTabSz="14336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0484" algn="l" defTabSz="14336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7311" algn="l" defTabSz="14336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84138" algn="l" defTabSz="14336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0966" algn="l" defTabSz="14336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17793" algn="l" defTabSz="14336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34621" algn="l" defTabSz="143365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75616" y="1946914"/>
            <a:ext cx="10613915" cy="2853687"/>
          </a:xfrm>
        </p:spPr>
        <p:txBody>
          <a:bodyPr/>
          <a:lstStyle/>
          <a:p>
            <a:r>
              <a:rPr lang="en-US" sz="5600" dirty="0" smtClean="0"/>
              <a:t>La </a:t>
            </a:r>
            <a:r>
              <a:rPr lang="en-US" sz="5600" dirty="0" err="1" smtClean="0"/>
              <a:t>intervención</a:t>
            </a:r>
            <a:r>
              <a:rPr lang="en-US" sz="5600" dirty="0" smtClean="0"/>
              <a:t> </a:t>
            </a:r>
            <a:r>
              <a:rPr lang="en-US" sz="5600" dirty="0" err="1" smtClean="0"/>
              <a:t>en</a:t>
            </a:r>
            <a:r>
              <a:rPr lang="en-US" sz="5600" dirty="0" smtClean="0"/>
              <a:t> el </a:t>
            </a:r>
            <a:r>
              <a:rPr lang="en-US" sz="5600" dirty="0" err="1" smtClean="0"/>
              <a:t>territorio</a:t>
            </a:r>
            <a:r>
              <a:rPr lang="en-US" sz="5600" dirty="0" smtClean="0"/>
              <a:t> </a:t>
            </a:r>
            <a:r>
              <a:rPr lang="en-US" sz="6300" dirty="0" smtClean="0"/>
              <a:t/>
            </a:r>
            <a:br>
              <a:rPr lang="en-US" sz="6300" dirty="0" smtClean="0"/>
            </a:br>
            <a:r>
              <a:rPr lang="en-US" sz="4400" b="0" dirty="0" err="1" smtClean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Desde</a:t>
            </a:r>
            <a:r>
              <a:rPr lang="en-US" sz="4400" b="0" dirty="0" smtClean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el </a:t>
            </a:r>
            <a:r>
              <a:rPr lang="en-US" sz="4400" b="0" dirty="0" err="1" smtClean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desarrollo</a:t>
            </a:r>
            <a:r>
              <a:rPr lang="en-US" sz="4400" b="0" dirty="0" smtClean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</a:t>
            </a:r>
            <a:r>
              <a:rPr lang="en-US" sz="4400" b="0" dirty="0" err="1" smtClean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sostenible</a:t>
            </a:r>
            <a:r>
              <a:rPr lang="en-US" b="0" dirty="0" smtClean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/>
            </a:r>
            <a:br>
              <a:rPr lang="en-US" b="0" dirty="0" smtClean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</a:br>
            <a:r>
              <a:rPr lang="en-US" sz="3600" b="0" dirty="0" smtClean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Juan Cortes, </a:t>
            </a:r>
            <a:r>
              <a:rPr lang="en-US" sz="3600" b="0" dirty="0" err="1" smtClean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Arquitecto</a:t>
            </a:r>
            <a:endParaRPr lang="en-US" sz="3600" b="0" dirty="0"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  <p:sp>
        <p:nvSpPr>
          <p:cNvPr id="5" name="Text Placeholder 9"/>
          <p:cNvSpPr txBox="1">
            <a:spLocks/>
          </p:cNvSpPr>
          <p:nvPr/>
        </p:nvSpPr>
        <p:spPr>
          <a:xfrm>
            <a:off x="-84910" y="8870449"/>
            <a:ext cx="5445186" cy="699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1775" indent="-231775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511175" indent="-22860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2pPr>
            <a:lvl3pPr marL="685800" indent="-173038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3pPr>
            <a:lvl4pPr marL="914400" indent="-17303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64431"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Madrid. 31 de </a:t>
            </a:r>
            <a:r>
              <a:rPr lang="en-US" dirty="0" err="1" smtClean="0">
                <a:solidFill>
                  <a:schemeClr val="bg1"/>
                </a:solidFill>
              </a:rPr>
              <a:t>Marzo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sz="2200" dirty="0" smtClean="0">
                <a:solidFill>
                  <a:schemeClr val="bg1"/>
                </a:solidFill>
              </a:rPr>
              <a:t>2017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cortesj1\Documents\SUSTAINABLE\CITOPIC\IMAGENES\1091788_logo -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97" y="8564563"/>
            <a:ext cx="1168029" cy="5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10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Un </a:t>
            </a:r>
            <a:r>
              <a:rPr lang="en-US" dirty="0" err="1" smtClean="0">
                <a:solidFill>
                  <a:srgbClr val="FF9900"/>
                </a:solidFill>
              </a:rPr>
              <a:t>bien</a:t>
            </a:r>
            <a:r>
              <a:rPr lang="en-US" dirty="0" smtClean="0">
                <a:solidFill>
                  <a:srgbClr val="FF9900"/>
                </a:solidFill>
              </a:rPr>
              <a:t> de </a:t>
            </a:r>
            <a:r>
              <a:rPr lang="en-US" dirty="0" err="1" smtClean="0">
                <a:solidFill>
                  <a:srgbClr val="FF9900"/>
                </a:solidFill>
              </a:rPr>
              <a:t>consumo</a:t>
            </a:r>
            <a:r>
              <a:rPr lang="en-US" dirty="0" smtClean="0">
                <a:solidFill>
                  <a:srgbClr val="FF9900"/>
                </a:solidFill>
              </a:rPr>
              <a:t>?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1026" name="Picture 2" descr="E:\CITOPIC\IMAGENES\INFRASTRUCTURE\CHRISTOPH GIELEN 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" b="17735"/>
          <a:stretch/>
        </p:blipFill>
        <p:spPr bwMode="auto">
          <a:xfrm>
            <a:off x="477837" y="1315721"/>
            <a:ext cx="11852275" cy="72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Christoph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Gielen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4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11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Donde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está</a:t>
            </a:r>
            <a:r>
              <a:rPr lang="en-US" dirty="0" smtClean="0">
                <a:solidFill>
                  <a:srgbClr val="FF9900"/>
                </a:solidFill>
              </a:rPr>
              <a:t> mi </a:t>
            </a:r>
            <a:r>
              <a:rPr lang="en-US" dirty="0" err="1" smtClean="0">
                <a:solidFill>
                  <a:srgbClr val="FF9900"/>
                </a:solidFill>
              </a:rPr>
              <a:t>agua</a:t>
            </a:r>
            <a:r>
              <a:rPr lang="en-US" dirty="0" smtClean="0">
                <a:solidFill>
                  <a:srgbClr val="FF9900"/>
                </a:solidFill>
              </a:rPr>
              <a:t>?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Daniel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Kreher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/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imageBROKER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/ Corbis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  <p:pic>
        <p:nvPicPr>
          <p:cNvPr id="1026" name="Picture 2" descr="C:\Users\cortesj1\Documents\SUSTAINABLE\CITOPIC\IMAGENES\1412463732697_cach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8" b="4118"/>
          <a:stretch/>
        </p:blipFill>
        <p:spPr bwMode="auto">
          <a:xfrm>
            <a:off x="477838" y="1315721"/>
            <a:ext cx="11852275" cy="724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12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00"/>
                </a:solidFill>
              </a:rPr>
              <a:t>Cicatrices </a:t>
            </a:r>
            <a:r>
              <a:rPr lang="en-US" dirty="0" err="1" smtClean="0">
                <a:solidFill>
                  <a:srgbClr val="FF9900"/>
                </a:solidFill>
              </a:rPr>
              <a:t>en</a:t>
            </a:r>
            <a:r>
              <a:rPr lang="en-US" dirty="0" smtClean="0">
                <a:solidFill>
                  <a:srgbClr val="FF9900"/>
                </a:solidFill>
              </a:rPr>
              <a:t> el </a:t>
            </a:r>
            <a:r>
              <a:rPr lang="en-US" dirty="0" err="1" smtClean="0">
                <a:solidFill>
                  <a:srgbClr val="FF9900"/>
                </a:solidFill>
              </a:rPr>
              <a:t>paisaje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10" name="Picture 9" descr="tar_sands_ex_-37-1.jpg"/>
          <p:cNvPicPr>
            <a:picLocks noChangeAspect="1"/>
          </p:cNvPicPr>
          <p:nvPr/>
        </p:nvPicPr>
        <p:blipFill rotWithShape="1">
          <a:blip r:embed="rId3" cstate="print"/>
          <a:srcRect l="301" t="-203" r="853" b="9409"/>
          <a:stretch/>
        </p:blipFill>
        <p:spPr>
          <a:xfrm>
            <a:off x="472282" y="1316039"/>
            <a:ext cx="11854282" cy="7248524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http://priceofoil.org/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9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95" y="4280108"/>
            <a:ext cx="4541876" cy="4541876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13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9900"/>
                </a:solidFill>
              </a:rPr>
              <a:t>Concepto</a:t>
            </a:r>
            <a:r>
              <a:rPr lang="en-US" dirty="0" smtClean="0">
                <a:solidFill>
                  <a:srgbClr val="FF9900"/>
                </a:solidFill>
              </a:rPr>
              <a:t> de </a:t>
            </a:r>
            <a:r>
              <a:rPr lang="en-US" dirty="0" err="1" smtClean="0">
                <a:solidFill>
                  <a:srgbClr val="FF9900"/>
                </a:solidFill>
              </a:rPr>
              <a:t>desarrollo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sostenible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7838" y="1971784"/>
            <a:ext cx="116570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i="1" dirty="0" smtClean="0"/>
              <a:t>Definición </a:t>
            </a:r>
            <a:r>
              <a:rPr lang="es-ES" sz="3600" i="1" dirty="0"/>
              <a:t>del Informe </a:t>
            </a:r>
            <a:r>
              <a:rPr lang="es-ES" sz="3600" i="1" dirty="0" err="1"/>
              <a:t>Brundtland</a:t>
            </a:r>
            <a:r>
              <a:rPr lang="es-ES" sz="3600" i="1" dirty="0"/>
              <a:t> </a:t>
            </a:r>
            <a:r>
              <a:rPr lang="es-ES" sz="3600" i="1" dirty="0" smtClean="0"/>
              <a:t>, principios del desarrollo sostenible: “satisface </a:t>
            </a:r>
            <a:r>
              <a:rPr lang="es-ES" sz="3600" i="1" dirty="0"/>
              <a:t>las necesidades del presente sin comprometer las necesidades de las futuras </a:t>
            </a:r>
            <a:r>
              <a:rPr lang="es-ES" sz="3600" i="1" dirty="0" smtClean="0"/>
              <a:t>generaciones”</a:t>
            </a:r>
            <a:endParaRPr lang="es-ES" sz="3600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http://ecolisima.com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14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Y lo </a:t>
            </a:r>
            <a:r>
              <a:rPr lang="en-US" dirty="0" smtClean="0">
                <a:solidFill>
                  <a:srgbClr val="FF9900"/>
                </a:solidFill>
              </a:rPr>
              <a:t>que </a:t>
            </a:r>
            <a:r>
              <a:rPr lang="en-US" dirty="0" smtClean="0">
                <a:solidFill>
                  <a:srgbClr val="FF9900"/>
                </a:solidFill>
              </a:rPr>
              <a:t>no lo </a:t>
            </a:r>
            <a:r>
              <a:rPr lang="en-US" dirty="0" err="1" smtClean="0">
                <a:solidFill>
                  <a:srgbClr val="FF9900"/>
                </a:solidFill>
              </a:rPr>
              <a:t>es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smtClean="0">
                <a:solidFill>
                  <a:srgbClr val="FF9900"/>
                </a:solidFill>
              </a:rPr>
              <a:t>…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7170" name="Picture 2" descr="C:\Users\cortesj1\Documents\RMIT COLLABORATION\IMAGES\take-an-incredible-aerial-tour-of-duba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110" r="4020"/>
          <a:stretch/>
        </p:blipFill>
        <p:spPr bwMode="auto">
          <a:xfrm>
            <a:off x="472281" y="1493044"/>
            <a:ext cx="11857832" cy="661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http://www.businessinsider.com/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9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15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Resistiré</a:t>
            </a:r>
            <a:r>
              <a:rPr lang="en-US" dirty="0" smtClean="0">
                <a:solidFill>
                  <a:srgbClr val="FF9900"/>
                </a:solidFill>
              </a:rPr>
              <a:t>!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3074" name="Picture 2" descr="C:\Users\cortesj1\Documents\SUSTAINABLE\CITOPIC\IMAGENES\14185742027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99" y="1645920"/>
            <a:ext cx="10595405" cy="625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http://www.conservationofchange.org/</a:t>
            </a:r>
          </a:p>
        </p:txBody>
      </p:sp>
    </p:spTree>
    <p:extLst>
      <p:ext uri="{BB962C8B-B14F-4D97-AF65-F5344CB8AC3E}">
        <p14:creationId xmlns:p14="http://schemas.microsoft.com/office/powerpoint/2010/main" val="81515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cortesj1\Documents\RMIT COLLABORATION\IMAGES\GROUP2-SLIDE%2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35686" b="4819"/>
          <a:stretch/>
        </p:blipFill>
        <p:spPr bwMode="auto">
          <a:xfrm>
            <a:off x="5199797" y="1315721"/>
            <a:ext cx="7601803" cy="72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16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7 </a:t>
            </a:r>
            <a:r>
              <a:rPr lang="en-US" dirty="0" err="1" smtClean="0">
                <a:solidFill>
                  <a:srgbClr val="FF9900"/>
                </a:solidFill>
              </a:rPr>
              <a:t>principios</a:t>
            </a:r>
            <a:r>
              <a:rPr lang="en-US" dirty="0" smtClean="0">
                <a:solidFill>
                  <a:srgbClr val="FF9900"/>
                </a:solidFill>
              </a:rPr>
              <a:t> de la </a:t>
            </a:r>
            <a:r>
              <a:rPr lang="en-US" dirty="0" err="1" smtClean="0">
                <a:solidFill>
                  <a:srgbClr val="FF9900"/>
                </a:solidFill>
              </a:rPr>
              <a:t>resiliencia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72280" y="1944688"/>
            <a:ext cx="11854282" cy="5694362"/>
          </a:xfrm>
        </p:spPr>
        <p:txBody>
          <a:bodyPr/>
          <a:lstStyle/>
          <a:p>
            <a:pPr lvl="0"/>
            <a:r>
              <a:rPr lang="es-ES" sz="3200" dirty="0" smtClean="0"/>
              <a:t>Principios de diseño</a:t>
            </a:r>
          </a:p>
          <a:p>
            <a:pPr lvl="0"/>
            <a:endParaRPr lang="es-ES" sz="1200" dirty="0" smtClean="0"/>
          </a:p>
          <a:p>
            <a:pPr marL="957390" lvl="1" indent="-514350">
              <a:buFont typeface="+mj-lt"/>
              <a:buAutoNum type="arabicPeriod"/>
            </a:pPr>
            <a:r>
              <a:rPr lang="es-ES" dirty="0" smtClean="0">
                <a:solidFill>
                  <a:srgbClr val="000000"/>
                </a:solidFill>
              </a:rPr>
              <a:t>Diversidad</a:t>
            </a:r>
          </a:p>
          <a:p>
            <a:pPr marL="957390" lvl="1" indent="-514350">
              <a:buFont typeface="+mj-lt"/>
              <a:buAutoNum type="arabicPeriod"/>
            </a:pPr>
            <a:r>
              <a:rPr lang="es-ES" dirty="0" smtClean="0">
                <a:solidFill>
                  <a:srgbClr val="000000"/>
                </a:solidFill>
              </a:rPr>
              <a:t>Modularidad</a:t>
            </a:r>
          </a:p>
          <a:p>
            <a:pPr marL="957390" lvl="1" indent="-514350">
              <a:buFont typeface="+mj-lt"/>
              <a:buAutoNum type="arabicPeriod"/>
            </a:pPr>
            <a:r>
              <a:rPr lang="es-ES" dirty="0" smtClean="0">
                <a:solidFill>
                  <a:srgbClr val="000000"/>
                </a:solidFill>
              </a:rPr>
              <a:t>Redundancia</a:t>
            </a:r>
          </a:p>
          <a:p>
            <a:pPr marL="957390" lvl="1" indent="-514350">
              <a:buFont typeface="+mj-lt"/>
              <a:buAutoNum type="arabicPeriod"/>
            </a:pPr>
            <a:r>
              <a:rPr lang="es-ES" dirty="0" smtClean="0">
                <a:solidFill>
                  <a:srgbClr val="000000"/>
                </a:solidFill>
              </a:rPr>
              <a:t>Flexibilidad</a:t>
            </a:r>
          </a:p>
          <a:p>
            <a:pPr lvl="1"/>
            <a:endParaRPr lang="es-ES" sz="1200" dirty="0">
              <a:solidFill>
                <a:srgbClr val="000000"/>
              </a:solidFill>
            </a:endParaRPr>
          </a:p>
          <a:p>
            <a:pPr lvl="0"/>
            <a:r>
              <a:rPr lang="es-ES" sz="3200" dirty="0"/>
              <a:t>Principios de </a:t>
            </a:r>
            <a:r>
              <a:rPr lang="es-ES" sz="3200" dirty="0" smtClean="0"/>
              <a:t>gobernanza</a:t>
            </a:r>
          </a:p>
          <a:p>
            <a:pPr lvl="0"/>
            <a:endParaRPr lang="es-ES" sz="1200" dirty="0" smtClean="0"/>
          </a:p>
          <a:p>
            <a:pPr marL="957390" lvl="1" indent="-514350">
              <a:buFont typeface="+mj-lt"/>
              <a:buAutoNum type="arabicPeriod" startAt="5"/>
            </a:pPr>
            <a:r>
              <a:rPr lang="es-ES" dirty="0" smtClean="0"/>
              <a:t>Auto-organización</a:t>
            </a:r>
          </a:p>
          <a:p>
            <a:pPr marL="957390" lvl="1" indent="-514350">
              <a:buFont typeface="+mj-lt"/>
              <a:buAutoNum type="arabicPeriod" startAt="5"/>
            </a:pPr>
            <a:r>
              <a:rPr lang="es-ES" dirty="0" smtClean="0"/>
              <a:t>“</a:t>
            </a:r>
            <a:r>
              <a:rPr lang="es-ES" dirty="0" err="1" smtClean="0"/>
              <a:t>Feedback</a:t>
            </a:r>
            <a:r>
              <a:rPr lang="es-ES" dirty="0" smtClean="0"/>
              <a:t>”</a:t>
            </a:r>
          </a:p>
          <a:p>
            <a:pPr marL="957390" lvl="1" indent="-514350">
              <a:buFont typeface="+mj-lt"/>
              <a:buAutoNum type="arabicPeriod" startAt="5"/>
            </a:pPr>
            <a:r>
              <a:rPr lang="es-ES" dirty="0" smtClean="0"/>
              <a:t>Equidad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Marina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Alberti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, Martin Reeves, AECOM 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17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1. </a:t>
            </a:r>
            <a:r>
              <a:rPr lang="en-US" dirty="0" err="1" smtClean="0">
                <a:solidFill>
                  <a:srgbClr val="FF9900"/>
                </a:solidFill>
              </a:rPr>
              <a:t>Diversidad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7" name="Picture 6" descr="diagram and game 3b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3346" y="1169535"/>
            <a:ext cx="7363978" cy="7635775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13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18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2. </a:t>
            </a:r>
            <a:r>
              <a:rPr lang="en-US" dirty="0" err="1" smtClean="0">
                <a:solidFill>
                  <a:srgbClr val="FF9900"/>
                </a:solidFill>
              </a:rPr>
              <a:t>Modularidad</a:t>
            </a:r>
            <a:endParaRPr lang="en-US" dirty="0">
              <a:solidFill>
                <a:srgbClr val="FF99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1499" y="1311419"/>
            <a:ext cx="11457397" cy="7253143"/>
            <a:chOff x="472281" y="1311420"/>
            <a:chExt cx="8967491" cy="567690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81" y="1316038"/>
              <a:ext cx="4406900" cy="565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472" y="1311420"/>
              <a:ext cx="4559300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1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89"/>
          <a:stretch/>
        </p:blipFill>
        <p:spPr bwMode="auto">
          <a:xfrm>
            <a:off x="1841490" y="882649"/>
            <a:ext cx="9144000" cy="27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19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3. </a:t>
            </a:r>
            <a:r>
              <a:rPr lang="en-US" dirty="0" err="1" smtClean="0">
                <a:solidFill>
                  <a:srgbClr val="FF9900"/>
                </a:solidFill>
              </a:rPr>
              <a:t>Redundancia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1"/>
          <a:stretch/>
        </p:blipFill>
        <p:spPr bwMode="auto">
          <a:xfrm>
            <a:off x="1860550" y="3771693"/>
            <a:ext cx="9144000" cy="510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472281" y="443792"/>
            <a:ext cx="11854282" cy="871929"/>
          </a:xfrm>
        </p:spPr>
        <p:txBody>
          <a:bodyPr/>
          <a:lstStyle/>
          <a:p>
            <a:r>
              <a:rPr lang="en-US" dirty="0" err="1" smtClean="0">
                <a:solidFill>
                  <a:srgbClr val="FF9900"/>
                </a:solidFill>
              </a:rPr>
              <a:t>Porque</a:t>
            </a:r>
            <a:r>
              <a:rPr lang="en-US" dirty="0" smtClean="0">
                <a:solidFill>
                  <a:srgbClr val="FF9900"/>
                </a:solidFill>
              </a:rPr>
              <a:t> el </a:t>
            </a:r>
            <a:r>
              <a:rPr lang="en-US" dirty="0" err="1" smtClean="0">
                <a:solidFill>
                  <a:srgbClr val="FF9900"/>
                </a:solidFill>
              </a:rPr>
              <a:t>territorio</a:t>
            </a:r>
            <a:r>
              <a:rPr lang="en-US" dirty="0" smtClean="0">
                <a:solidFill>
                  <a:srgbClr val="FF9900"/>
                </a:solidFill>
              </a:rPr>
              <a:t>?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1026" name="Picture 2" descr="C:\Users\cortesj1\Documents\SUSTAINABLE\CITOPIC\IMAGENES\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r="8130"/>
          <a:stretch/>
        </p:blipFill>
        <p:spPr bwMode="auto">
          <a:xfrm>
            <a:off x="0" y="1743075"/>
            <a:ext cx="128016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0" y="85118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Yann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Arthus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-Bertrand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20141028_GNT_Report_Sum Barcelona Block_c2-16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4" r="3311" b="3778"/>
          <a:stretch/>
        </p:blipFill>
        <p:spPr bwMode="auto">
          <a:xfrm>
            <a:off x="4135438" y="1561001"/>
            <a:ext cx="8308349" cy="688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20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4. </a:t>
            </a:r>
            <a:r>
              <a:rPr lang="en-US" dirty="0" err="1" smtClean="0">
                <a:solidFill>
                  <a:srgbClr val="FF9900"/>
                </a:solidFill>
              </a:rPr>
              <a:t>Flexibilidad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10242" name="Picture 2" descr="C:\Users\cortesj1\Documents\Masterplan - Urban design\BANDUNG\Project Area\20140130 Illustrative master plan_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8" t="8695" r="18201"/>
          <a:stretch/>
        </p:blipFill>
        <p:spPr bwMode="auto">
          <a:xfrm>
            <a:off x="477838" y="1946275"/>
            <a:ext cx="3657600" cy="661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21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00"/>
                </a:solidFill>
              </a:rPr>
              <a:t>5. y 6. Auto-</a:t>
            </a:r>
            <a:r>
              <a:rPr lang="en-US" dirty="0" err="1" smtClean="0">
                <a:solidFill>
                  <a:srgbClr val="FF9900"/>
                </a:solidFill>
              </a:rPr>
              <a:t>organización</a:t>
            </a:r>
            <a:r>
              <a:rPr lang="en-US" dirty="0" smtClean="0">
                <a:solidFill>
                  <a:srgbClr val="FF9900"/>
                </a:solidFill>
              </a:rPr>
              <a:t> y feedback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5" name="Picture 2" descr="E:\CITOPIC\IMAGENES\PARC BESOS 02_DIPUTACIO BC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81" y="1364563"/>
            <a:ext cx="3563484" cy="7200000"/>
          </a:xfrm>
          <a:prstGeom prst="rect">
            <a:avLst/>
          </a:prstGeom>
          <a:noFill/>
        </p:spPr>
      </p:pic>
      <p:pic>
        <p:nvPicPr>
          <p:cNvPr id="6" name="Picture 2" descr="C:\Users\cortesj1\Documents\SUSTAINABLE\CITOPIC\IMAGENES\PARQUE BESOS\PARC BESOS 05_FLICK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0" r="20192"/>
          <a:stretch/>
        </p:blipFill>
        <p:spPr bwMode="auto">
          <a:xfrm>
            <a:off x="4205879" y="1364563"/>
            <a:ext cx="8120684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Diputación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de Barcelona</a:t>
            </a:r>
            <a:r>
              <a:rPr lang="en-US" sz="1400" b="0" dirty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; https://www.flickr.com/photos/30557087@N06/5989939515</a:t>
            </a:r>
          </a:p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22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9900"/>
                </a:solidFill>
              </a:rPr>
              <a:t>7. </a:t>
            </a:r>
            <a:r>
              <a:rPr lang="en-US" dirty="0" err="1" smtClean="0">
                <a:solidFill>
                  <a:srgbClr val="FF9900"/>
                </a:solidFill>
              </a:rPr>
              <a:t>Equidad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10" name="Picture 2" descr="F:\Departamentos\PDD\OFERTAS\Heart of Lisbon\4. WORK\1 Urban Planning\0 PREVIOUS WORK\1 3D Graphics\2. VIZ\1. IMAGES\150806_PropuestaCombinada\Axonometric View\150812_AxonometricViewPhotos_FINAL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75" y="1955068"/>
            <a:ext cx="12161921" cy="644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2454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23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/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La ciudad </a:t>
            </a:r>
            <a:r>
              <a:rPr lang="en-US" dirty="0" err="1" smtClean="0">
                <a:solidFill>
                  <a:srgbClr val="FF9900"/>
                </a:solidFill>
              </a:rPr>
              <a:t>es</a:t>
            </a:r>
            <a:r>
              <a:rPr lang="en-US" dirty="0" smtClean="0">
                <a:solidFill>
                  <a:srgbClr val="FF9900"/>
                </a:solidFill>
              </a:rPr>
              <a:t> el </a:t>
            </a:r>
            <a:r>
              <a:rPr lang="en-US" dirty="0" err="1" smtClean="0">
                <a:solidFill>
                  <a:srgbClr val="FF9900"/>
                </a:solidFill>
              </a:rPr>
              <a:t>territorio</a:t>
            </a:r>
            <a:endParaRPr lang="en-US" dirty="0" smtClean="0">
              <a:solidFill>
                <a:srgbClr val="FF9900"/>
              </a:solidFill>
            </a:endParaRPr>
          </a:p>
          <a:p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17" name="Picture 16" descr="General horizontal con site.jpg"/>
          <p:cNvPicPr>
            <a:picLocks noChangeAspect="1"/>
          </p:cNvPicPr>
          <p:nvPr/>
        </p:nvPicPr>
        <p:blipFill rotWithShape="1">
          <a:blip r:embed="rId2" cstate="print"/>
          <a:srcRect t="2005"/>
          <a:stretch/>
        </p:blipFill>
        <p:spPr>
          <a:xfrm>
            <a:off x="477839" y="1315720"/>
            <a:ext cx="11852274" cy="7248843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r="12481"/>
          <a:stretch/>
        </p:blipFill>
        <p:spPr bwMode="auto">
          <a:xfrm>
            <a:off x="9539768" y="1316038"/>
            <a:ext cx="2790345" cy="20032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3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2454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24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/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El </a:t>
            </a:r>
            <a:r>
              <a:rPr lang="en-US" dirty="0" err="1" smtClean="0">
                <a:solidFill>
                  <a:srgbClr val="FF9900"/>
                </a:solidFill>
              </a:rPr>
              <a:t>proyecto</a:t>
            </a:r>
            <a:r>
              <a:rPr lang="en-US" dirty="0" smtClean="0">
                <a:solidFill>
                  <a:srgbClr val="FF9900"/>
                </a:solidFill>
              </a:rPr>
              <a:t> del </a:t>
            </a:r>
            <a:r>
              <a:rPr lang="en-US" dirty="0" err="1" smtClean="0">
                <a:solidFill>
                  <a:srgbClr val="FF9900"/>
                </a:solidFill>
              </a:rPr>
              <a:t>ingeniero</a:t>
            </a:r>
            <a:endParaRPr lang="en-US" dirty="0" smtClean="0">
              <a:solidFill>
                <a:srgbClr val="FF9900"/>
              </a:solidFill>
            </a:endParaRPr>
          </a:p>
          <a:p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1285875" y="3418033"/>
            <a:ext cx="5893711" cy="3535247"/>
          </a:xfrm>
          <a:custGeom>
            <a:avLst/>
            <a:gdLst>
              <a:gd name="connsiteX0" fmla="*/ 409575 w 5893711"/>
              <a:gd name="connsiteY0" fmla="*/ 1442 h 3535247"/>
              <a:gd name="connsiteX1" fmla="*/ 466725 w 5893711"/>
              <a:gd name="connsiteY1" fmla="*/ 39542 h 3535247"/>
              <a:gd name="connsiteX2" fmla="*/ 1019175 w 5893711"/>
              <a:gd name="connsiteY2" fmla="*/ 353867 h 3535247"/>
              <a:gd name="connsiteX3" fmla="*/ 1828800 w 5893711"/>
              <a:gd name="connsiteY3" fmla="*/ 601517 h 3535247"/>
              <a:gd name="connsiteX4" fmla="*/ 2686050 w 5893711"/>
              <a:gd name="connsiteY4" fmla="*/ 753917 h 3535247"/>
              <a:gd name="connsiteX5" fmla="*/ 3362325 w 5893711"/>
              <a:gd name="connsiteY5" fmla="*/ 801542 h 3535247"/>
              <a:gd name="connsiteX6" fmla="*/ 3676650 w 5893711"/>
              <a:gd name="connsiteY6" fmla="*/ 782492 h 3535247"/>
              <a:gd name="connsiteX7" fmla="*/ 3800475 w 5893711"/>
              <a:gd name="connsiteY7" fmla="*/ 1515917 h 3535247"/>
              <a:gd name="connsiteX8" fmla="*/ 3905250 w 5893711"/>
              <a:gd name="connsiteY8" fmla="*/ 1906442 h 3535247"/>
              <a:gd name="connsiteX9" fmla="*/ 4438650 w 5893711"/>
              <a:gd name="connsiteY9" fmla="*/ 1820717 h 3535247"/>
              <a:gd name="connsiteX10" fmla="*/ 4400550 w 5893711"/>
              <a:gd name="connsiteY10" fmla="*/ 1230167 h 3535247"/>
              <a:gd name="connsiteX11" fmla="*/ 4667250 w 5893711"/>
              <a:gd name="connsiteY11" fmla="*/ 1201592 h 3535247"/>
              <a:gd name="connsiteX12" fmla="*/ 4733925 w 5893711"/>
              <a:gd name="connsiteY12" fmla="*/ 1725467 h 3535247"/>
              <a:gd name="connsiteX13" fmla="*/ 5715000 w 5893711"/>
              <a:gd name="connsiteY13" fmla="*/ 1573067 h 3535247"/>
              <a:gd name="connsiteX14" fmla="*/ 5810250 w 5893711"/>
              <a:gd name="connsiteY14" fmla="*/ 1811192 h 3535247"/>
              <a:gd name="connsiteX15" fmla="*/ 4810125 w 5893711"/>
              <a:gd name="connsiteY15" fmla="*/ 2096942 h 3535247"/>
              <a:gd name="connsiteX16" fmla="*/ 4962525 w 5893711"/>
              <a:gd name="connsiteY16" fmla="*/ 3135167 h 3535247"/>
              <a:gd name="connsiteX17" fmla="*/ 4714875 w 5893711"/>
              <a:gd name="connsiteY17" fmla="*/ 3173267 h 3535247"/>
              <a:gd name="connsiteX18" fmla="*/ 4495800 w 5893711"/>
              <a:gd name="connsiteY18" fmla="*/ 2201717 h 3535247"/>
              <a:gd name="connsiteX19" fmla="*/ 3962400 w 5893711"/>
              <a:gd name="connsiteY19" fmla="*/ 2277917 h 3535247"/>
              <a:gd name="connsiteX20" fmla="*/ 4229100 w 5893711"/>
              <a:gd name="connsiteY20" fmla="*/ 3287567 h 3535247"/>
              <a:gd name="connsiteX21" fmla="*/ 3257550 w 5893711"/>
              <a:gd name="connsiteY21" fmla="*/ 3420917 h 3535247"/>
              <a:gd name="connsiteX22" fmla="*/ 2333625 w 5893711"/>
              <a:gd name="connsiteY22" fmla="*/ 3535217 h 3535247"/>
              <a:gd name="connsiteX23" fmla="*/ 1066800 w 5893711"/>
              <a:gd name="connsiteY23" fmla="*/ 3430442 h 3535247"/>
              <a:gd name="connsiteX24" fmla="*/ 0 w 5893711"/>
              <a:gd name="connsiteY24" fmla="*/ 3258992 h 35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3711" h="3535247">
                <a:moveTo>
                  <a:pt x="409575" y="1442"/>
                </a:moveTo>
                <a:cubicBezTo>
                  <a:pt x="387350" y="-8877"/>
                  <a:pt x="466725" y="39542"/>
                  <a:pt x="466725" y="39542"/>
                </a:cubicBezTo>
                <a:cubicBezTo>
                  <a:pt x="568325" y="98280"/>
                  <a:pt x="792163" y="260205"/>
                  <a:pt x="1019175" y="353867"/>
                </a:cubicBezTo>
                <a:cubicBezTo>
                  <a:pt x="1246187" y="447529"/>
                  <a:pt x="1550988" y="534842"/>
                  <a:pt x="1828800" y="601517"/>
                </a:cubicBezTo>
                <a:cubicBezTo>
                  <a:pt x="2106613" y="668192"/>
                  <a:pt x="2430463" y="720580"/>
                  <a:pt x="2686050" y="753917"/>
                </a:cubicBezTo>
                <a:cubicBezTo>
                  <a:pt x="2941637" y="787254"/>
                  <a:pt x="3197225" y="796780"/>
                  <a:pt x="3362325" y="801542"/>
                </a:cubicBezTo>
                <a:cubicBezTo>
                  <a:pt x="3527425" y="806305"/>
                  <a:pt x="3603625" y="663430"/>
                  <a:pt x="3676650" y="782492"/>
                </a:cubicBezTo>
                <a:cubicBezTo>
                  <a:pt x="3749675" y="901554"/>
                  <a:pt x="3762375" y="1328592"/>
                  <a:pt x="3800475" y="1515917"/>
                </a:cubicBezTo>
                <a:cubicBezTo>
                  <a:pt x="3838575" y="1703242"/>
                  <a:pt x="3798888" y="1855642"/>
                  <a:pt x="3905250" y="1906442"/>
                </a:cubicBezTo>
                <a:cubicBezTo>
                  <a:pt x="4011613" y="1957242"/>
                  <a:pt x="4356100" y="1933430"/>
                  <a:pt x="4438650" y="1820717"/>
                </a:cubicBezTo>
                <a:cubicBezTo>
                  <a:pt x="4521200" y="1708005"/>
                  <a:pt x="4362450" y="1333355"/>
                  <a:pt x="4400550" y="1230167"/>
                </a:cubicBezTo>
                <a:cubicBezTo>
                  <a:pt x="4438650" y="1126980"/>
                  <a:pt x="4611688" y="1119042"/>
                  <a:pt x="4667250" y="1201592"/>
                </a:cubicBezTo>
                <a:cubicBezTo>
                  <a:pt x="4722812" y="1284142"/>
                  <a:pt x="4559300" y="1663554"/>
                  <a:pt x="4733925" y="1725467"/>
                </a:cubicBezTo>
                <a:cubicBezTo>
                  <a:pt x="4908550" y="1787380"/>
                  <a:pt x="5535613" y="1558780"/>
                  <a:pt x="5715000" y="1573067"/>
                </a:cubicBezTo>
                <a:cubicBezTo>
                  <a:pt x="5894388" y="1587355"/>
                  <a:pt x="5961062" y="1723880"/>
                  <a:pt x="5810250" y="1811192"/>
                </a:cubicBezTo>
                <a:cubicBezTo>
                  <a:pt x="5659438" y="1898504"/>
                  <a:pt x="4951413" y="1876280"/>
                  <a:pt x="4810125" y="2096942"/>
                </a:cubicBezTo>
                <a:cubicBezTo>
                  <a:pt x="4668838" y="2317605"/>
                  <a:pt x="4978400" y="2955780"/>
                  <a:pt x="4962525" y="3135167"/>
                </a:cubicBezTo>
                <a:cubicBezTo>
                  <a:pt x="4946650" y="3314555"/>
                  <a:pt x="4792662" y="3328842"/>
                  <a:pt x="4714875" y="3173267"/>
                </a:cubicBezTo>
                <a:cubicBezTo>
                  <a:pt x="4637088" y="3017692"/>
                  <a:pt x="4621212" y="2350942"/>
                  <a:pt x="4495800" y="2201717"/>
                </a:cubicBezTo>
                <a:cubicBezTo>
                  <a:pt x="4370388" y="2052492"/>
                  <a:pt x="4006850" y="2096942"/>
                  <a:pt x="3962400" y="2277917"/>
                </a:cubicBezTo>
                <a:cubicBezTo>
                  <a:pt x="3917950" y="2458892"/>
                  <a:pt x="4346575" y="3097067"/>
                  <a:pt x="4229100" y="3287567"/>
                </a:cubicBezTo>
                <a:cubicBezTo>
                  <a:pt x="4111625" y="3478067"/>
                  <a:pt x="3257550" y="3420917"/>
                  <a:pt x="3257550" y="3420917"/>
                </a:cubicBezTo>
                <a:cubicBezTo>
                  <a:pt x="2941638" y="3462192"/>
                  <a:pt x="2698750" y="3533630"/>
                  <a:pt x="2333625" y="3535217"/>
                </a:cubicBezTo>
                <a:cubicBezTo>
                  <a:pt x="1968500" y="3536805"/>
                  <a:pt x="1455738" y="3476480"/>
                  <a:pt x="1066800" y="3430442"/>
                </a:cubicBezTo>
                <a:cubicBezTo>
                  <a:pt x="677862" y="3384404"/>
                  <a:pt x="393700" y="3390755"/>
                  <a:pt x="0" y="325899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1285875" y="3418033"/>
            <a:ext cx="5893711" cy="3535247"/>
          </a:xfrm>
          <a:custGeom>
            <a:avLst/>
            <a:gdLst>
              <a:gd name="connsiteX0" fmla="*/ 409575 w 5893711"/>
              <a:gd name="connsiteY0" fmla="*/ 1442 h 3535247"/>
              <a:gd name="connsiteX1" fmla="*/ 466725 w 5893711"/>
              <a:gd name="connsiteY1" fmla="*/ 39542 h 3535247"/>
              <a:gd name="connsiteX2" fmla="*/ 1019175 w 5893711"/>
              <a:gd name="connsiteY2" fmla="*/ 353867 h 3535247"/>
              <a:gd name="connsiteX3" fmla="*/ 1828800 w 5893711"/>
              <a:gd name="connsiteY3" fmla="*/ 601517 h 3535247"/>
              <a:gd name="connsiteX4" fmla="*/ 2686050 w 5893711"/>
              <a:gd name="connsiteY4" fmla="*/ 753917 h 3535247"/>
              <a:gd name="connsiteX5" fmla="*/ 3362325 w 5893711"/>
              <a:gd name="connsiteY5" fmla="*/ 801542 h 3535247"/>
              <a:gd name="connsiteX6" fmla="*/ 3676650 w 5893711"/>
              <a:gd name="connsiteY6" fmla="*/ 782492 h 3535247"/>
              <a:gd name="connsiteX7" fmla="*/ 3800475 w 5893711"/>
              <a:gd name="connsiteY7" fmla="*/ 1515917 h 3535247"/>
              <a:gd name="connsiteX8" fmla="*/ 3905250 w 5893711"/>
              <a:gd name="connsiteY8" fmla="*/ 1906442 h 3535247"/>
              <a:gd name="connsiteX9" fmla="*/ 4438650 w 5893711"/>
              <a:gd name="connsiteY9" fmla="*/ 1820717 h 3535247"/>
              <a:gd name="connsiteX10" fmla="*/ 4400550 w 5893711"/>
              <a:gd name="connsiteY10" fmla="*/ 1230167 h 3535247"/>
              <a:gd name="connsiteX11" fmla="*/ 4667250 w 5893711"/>
              <a:gd name="connsiteY11" fmla="*/ 1201592 h 3535247"/>
              <a:gd name="connsiteX12" fmla="*/ 4733925 w 5893711"/>
              <a:gd name="connsiteY12" fmla="*/ 1725467 h 3535247"/>
              <a:gd name="connsiteX13" fmla="*/ 5715000 w 5893711"/>
              <a:gd name="connsiteY13" fmla="*/ 1573067 h 3535247"/>
              <a:gd name="connsiteX14" fmla="*/ 5810250 w 5893711"/>
              <a:gd name="connsiteY14" fmla="*/ 1811192 h 3535247"/>
              <a:gd name="connsiteX15" fmla="*/ 4810125 w 5893711"/>
              <a:gd name="connsiteY15" fmla="*/ 2096942 h 3535247"/>
              <a:gd name="connsiteX16" fmla="*/ 4962525 w 5893711"/>
              <a:gd name="connsiteY16" fmla="*/ 3135167 h 3535247"/>
              <a:gd name="connsiteX17" fmla="*/ 4714875 w 5893711"/>
              <a:gd name="connsiteY17" fmla="*/ 3173267 h 3535247"/>
              <a:gd name="connsiteX18" fmla="*/ 4495800 w 5893711"/>
              <a:gd name="connsiteY18" fmla="*/ 2201717 h 3535247"/>
              <a:gd name="connsiteX19" fmla="*/ 3962400 w 5893711"/>
              <a:gd name="connsiteY19" fmla="*/ 2277917 h 3535247"/>
              <a:gd name="connsiteX20" fmla="*/ 4229100 w 5893711"/>
              <a:gd name="connsiteY20" fmla="*/ 3287567 h 3535247"/>
              <a:gd name="connsiteX21" fmla="*/ 3257550 w 5893711"/>
              <a:gd name="connsiteY21" fmla="*/ 3420917 h 3535247"/>
              <a:gd name="connsiteX22" fmla="*/ 2333625 w 5893711"/>
              <a:gd name="connsiteY22" fmla="*/ 3535217 h 3535247"/>
              <a:gd name="connsiteX23" fmla="*/ 1066800 w 5893711"/>
              <a:gd name="connsiteY23" fmla="*/ 3430442 h 3535247"/>
              <a:gd name="connsiteX24" fmla="*/ 0 w 5893711"/>
              <a:gd name="connsiteY24" fmla="*/ 3258992 h 35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3711" h="3535247">
                <a:moveTo>
                  <a:pt x="409575" y="1442"/>
                </a:moveTo>
                <a:cubicBezTo>
                  <a:pt x="387350" y="-8877"/>
                  <a:pt x="466725" y="39542"/>
                  <a:pt x="466725" y="39542"/>
                </a:cubicBezTo>
                <a:cubicBezTo>
                  <a:pt x="568325" y="98280"/>
                  <a:pt x="792163" y="260205"/>
                  <a:pt x="1019175" y="353867"/>
                </a:cubicBezTo>
                <a:cubicBezTo>
                  <a:pt x="1246187" y="447529"/>
                  <a:pt x="1550988" y="534842"/>
                  <a:pt x="1828800" y="601517"/>
                </a:cubicBezTo>
                <a:cubicBezTo>
                  <a:pt x="2106613" y="668192"/>
                  <a:pt x="2430463" y="720580"/>
                  <a:pt x="2686050" y="753917"/>
                </a:cubicBezTo>
                <a:cubicBezTo>
                  <a:pt x="2941637" y="787254"/>
                  <a:pt x="3197225" y="796780"/>
                  <a:pt x="3362325" y="801542"/>
                </a:cubicBezTo>
                <a:cubicBezTo>
                  <a:pt x="3527425" y="806305"/>
                  <a:pt x="3603625" y="663430"/>
                  <a:pt x="3676650" y="782492"/>
                </a:cubicBezTo>
                <a:cubicBezTo>
                  <a:pt x="3749675" y="901554"/>
                  <a:pt x="3762375" y="1328592"/>
                  <a:pt x="3800475" y="1515917"/>
                </a:cubicBezTo>
                <a:cubicBezTo>
                  <a:pt x="3838575" y="1703242"/>
                  <a:pt x="3798888" y="1855642"/>
                  <a:pt x="3905250" y="1906442"/>
                </a:cubicBezTo>
                <a:cubicBezTo>
                  <a:pt x="4011613" y="1957242"/>
                  <a:pt x="4356100" y="1933430"/>
                  <a:pt x="4438650" y="1820717"/>
                </a:cubicBezTo>
                <a:cubicBezTo>
                  <a:pt x="4521200" y="1708005"/>
                  <a:pt x="4362450" y="1333355"/>
                  <a:pt x="4400550" y="1230167"/>
                </a:cubicBezTo>
                <a:cubicBezTo>
                  <a:pt x="4438650" y="1126980"/>
                  <a:pt x="4611688" y="1119042"/>
                  <a:pt x="4667250" y="1201592"/>
                </a:cubicBezTo>
                <a:cubicBezTo>
                  <a:pt x="4722812" y="1284142"/>
                  <a:pt x="4559300" y="1663554"/>
                  <a:pt x="4733925" y="1725467"/>
                </a:cubicBezTo>
                <a:cubicBezTo>
                  <a:pt x="4908550" y="1787380"/>
                  <a:pt x="5535613" y="1558780"/>
                  <a:pt x="5715000" y="1573067"/>
                </a:cubicBezTo>
                <a:cubicBezTo>
                  <a:pt x="5894388" y="1587355"/>
                  <a:pt x="5961062" y="1723880"/>
                  <a:pt x="5810250" y="1811192"/>
                </a:cubicBezTo>
                <a:cubicBezTo>
                  <a:pt x="5659438" y="1898504"/>
                  <a:pt x="4951413" y="1876280"/>
                  <a:pt x="4810125" y="2096942"/>
                </a:cubicBezTo>
                <a:cubicBezTo>
                  <a:pt x="4668838" y="2317605"/>
                  <a:pt x="4978400" y="2955780"/>
                  <a:pt x="4962525" y="3135167"/>
                </a:cubicBezTo>
                <a:cubicBezTo>
                  <a:pt x="4946650" y="3314555"/>
                  <a:pt x="4792662" y="3328842"/>
                  <a:pt x="4714875" y="3173267"/>
                </a:cubicBezTo>
                <a:cubicBezTo>
                  <a:pt x="4637088" y="3017692"/>
                  <a:pt x="4621212" y="2350942"/>
                  <a:pt x="4495800" y="2201717"/>
                </a:cubicBezTo>
                <a:cubicBezTo>
                  <a:pt x="4370388" y="2052492"/>
                  <a:pt x="4006850" y="2096942"/>
                  <a:pt x="3962400" y="2277917"/>
                </a:cubicBezTo>
                <a:cubicBezTo>
                  <a:pt x="3917950" y="2458892"/>
                  <a:pt x="4346575" y="3097067"/>
                  <a:pt x="4229100" y="3287567"/>
                </a:cubicBezTo>
                <a:cubicBezTo>
                  <a:pt x="4111625" y="3478067"/>
                  <a:pt x="3257550" y="3420917"/>
                  <a:pt x="3257550" y="3420917"/>
                </a:cubicBezTo>
                <a:cubicBezTo>
                  <a:pt x="2941638" y="3462192"/>
                  <a:pt x="2698750" y="3533630"/>
                  <a:pt x="2333625" y="3535217"/>
                </a:cubicBezTo>
                <a:cubicBezTo>
                  <a:pt x="1968500" y="3536805"/>
                  <a:pt x="1455738" y="3476480"/>
                  <a:pt x="1066800" y="3430442"/>
                </a:cubicBezTo>
                <a:cubicBezTo>
                  <a:pt x="677862" y="3384404"/>
                  <a:pt x="393700" y="3390755"/>
                  <a:pt x="0" y="325899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8130" y="1315721"/>
            <a:ext cx="11124280" cy="7080652"/>
            <a:chOff x="521891" y="3090710"/>
            <a:chExt cx="8093833" cy="5151760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34" b="8175"/>
            <a:stretch/>
          </p:blipFill>
          <p:spPr bwMode="auto">
            <a:xfrm>
              <a:off x="521891" y="3090710"/>
              <a:ext cx="8093833" cy="5151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1" name="Freeform 40"/>
            <p:cNvSpPr/>
            <p:nvPr/>
          </p:nvSpPr>
          <p:spPr>
            <a:xfrm>
              <a:off x="521891" y="3454249"/>
              <a:ext cx="6630010" cy="4491202"/>
            </a:xfrm>
            <a:custGeom>
              <a:avLst/>
              <a:gdLst>
                <a:gd name="connsiteX0" fmla="*/ 1103709 w 6630010"/>
                <a:gd name="connsiteY0" fmla="*/ 151 h 4491202"/>
                <a:gd name="connsiteX1" fmla="*/ 1662509 w 6630010"/>
                <a:gd name="connsiteY1" fmla="*/ 279551 h 4491202"/>
                <a:gd name="connsiteX2" fmla="*/ 2272109 w 6630010"/>
                <a:gd name="connsiteY2" fmla="*/ 546251 h 4491202"/>
                <a:gd name="connsiteX3" fmla="*/ 2780109 w 6630010"/>
                <a:gd name="connsiteY3" fmla="*/ 736751 h 4491202"/>
                <a:gd name="connsiteX4" fmla="*/ 3123009 w 6630010"/>
                <a:gd name="connsiteY4" fmla="*/ 800251 h 4491202"/>
                <a:gd name="connsiteX5" fmla="*/ 3605609 w 6630010"/>
                <a:gd name="connsiteY5" fmla="*/ 762151 h 4491202"/>
                <a:gd name="connsiteX6" fmla="*/ 4177109 w 6630010"/>
                <a:gd name="connsiteY6" fmla="*/ 825651 h 4491202"/>
                <a:gd name="connsiteX7" fmla="*/ 4685109 w 6630010"/>
                <a:gd name="connsiteY7" fmla="*/ 851051 h 4491202"/>
                <a:gd name="connsiteX8" fmla="*/ 4761309 w 6630010"/>
                <a:gd name="connsiteY8" fmla="*/ 1740051 h 4491202"/>
                <a:gd name="connsiteX9" fmla="*/ 5167709 w 6630010"/>
                <a:gd name="connsiteY9" fmla="*/ 1676551 h 4491202"/>
                <a:gd name="connsiteX10" fmla="*/ 5116909 w 6630010"/>
                <a:gd name="connsiteY10" fmla="*/ 1168551 h 4491202"/>
                <a:gd name="connsiteX11" fmla="*/ 5370909 w 6630010"/>
                <a:gd name="connsiteY11" fmla="*/ 1155851 h 4491202"/>
                <a:gd name="connsiteX12" fmla="*/ 5459809 w 6630010"/>
                <a:gd name="connsiteY12" fmla="*/ 1625751 h 4491202"/>
                <a:gd name="connsiteX13" fmla="*/ 6437709 w 6630010"/>
                <a:gd name="connsiteY13" fmla="*/ 1460651 h 4491202"/>
                <a:gd name="connsiteX14" fmla="*/ 6552009 w 6630010"/>
                <a:gd name="connsiteY14" fmla="*/ 1740051 h 4491202"/>
                <a:gd name="connsiteX15" fmla="*/ 5536009 w 6630010"/>
                <a:gd name="connsiteY15" fmla="*/ 2057551 h 4491202"/>
                <a:gd name="connsiteX16" fmla="*/ 5726509 w 6630010"/>
                <a:gd name="connsiteY16" fmla="*/ 2806851 h 4491202"/>
                <a:gd name="connsiteX17" fmla="*/ 5332809 w 6630010"/>
                <a:gd name="connsiteY17" fmla="*/ 2908451 h 4491202"/>
                <a:gd name="connsiteX18" fmla="*/ 5142309 w 6630010"/>
                <a:gd name="connsiteY18" fmla="*/ 2133751 h 4491202"/>
                <a:gd name="connsiteX19" fmla="*/ 4824809 w 6630010"/>
                <a:gd name="connsiteY19" fmla="*/ 2209951 h 4491202"/>
                <a:gd name="connsiteX20" fmla="*/ 5142309 w 6630010"/>
                <a:gd name="connsiteY20" fmla="*/ 3835551 h 4491202"/>
                <a:gd name="connsiteX21" fmla="*/ 4227909 w 6630010"/>
                <a:gd name="connsiteY21" fmla="*/ 4064151 h 4491202"/>
                <a:gd name="connsiteX22" fmla="*/ 3504009 w 6630010"/>
                <a:gd name="connsiteY22" fmla="*/ 4089551 h 4491202"/>
                <a:gd name="connsiteX23" fmla="*/ 3427809 w 6630010"/>
                <a:gd name="connsiteY23" fmla="*/ 4445151 h 4491202"/>
                <a:gd name="connsiteX24" fmla="*/ 1141809 w 6630010"/>
                <a:gd name="connsiteY24" fmla="*/ 4445151 h 4491202"/>
                <a:gd name="connsiteX25" fmla="*/ 824309 w 6630010"/>
                <a:gd name="connsiteY25" fmla="*/ 4064151 h 4491202"/>
                <a:gd name="connsiteX26" fmla="*/ 443309 w 6630010"/>
                <a:gd name="connsiteY26" fmla="*/ 3594251 h 4491202"/>
                <a:gd name="connsiteX27" fmla="*/ 265509 w 6630010"/>
                <a:gd name="connsiteY27" fmla="*/ 2857651 h 4491202"/>
                <a:gd name="connsiteX28" fmla="*/ 11509 w 6630010"/>
                <a:gd name="connsiteY28" fmla="*/ 2590951 h 4491202"/>
                <a:gd name="connsiteX29" fmla="*/ 75009 w 6630010"/>
                <a:gd name="connsiteY29" fmla="*/ 1613051 h 4491202"/>
                <a:gd name="connsiteX30" fmla="*/ 354409 w 6630010"/>
                <a:gd name="connsiteY30" fmla="*/ 939951 h 4491202"/>
                <a:gd name="connsiteX31" fmla="*/ 811609 w 6630010"/>
                <a:gd name="connsiteY31" fmla="*/ 317651 h 4491202"/>
                <a:gd name="connsiteX32" fmla="*/ 1103709 w 6630010"/>
                <a:gd name="connsiteY32" fmla="*/ 151 h 449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30010" h="4491202">
                  <a:moveTo>
                    <a:pt x="1103709" y="151"/>
                  </a:moveTo>
                  <a:cubicBezTo>
                    <a:pt x="1245526" y="-6199"/>
                    <a:pt x="1467776" y="188534"/>
                    <a:pt x="1662509" y="279551"/>
                  </a:cubicBezTo>
                  <a:cubicBezTo>
                    <a:pt x="1857242" y="370568"/>
                    <a:pt x="2085842" y="470051"/>
                    <a:pt x="2272109" y="546251"/>
                  </a:cubicBezTo>
                  <a:cubicBezTo>
                    <a:pt x="2458376" y="622451"/>
                    <a:pt x="2638292" y="694418"/>
                    <a:pt x="2780109" y="736751"/>
                  </a:cubicBezTo>
                  <a:cubicBezTo>
                    <a:pt x="2921926" y="779084"/>
                    <a:pt x="2985426" y="796018"/>
                    <a:pt x="3123009" y="800251"/>
                  </a:cubicBezTo>
                  <a:cubicBezTo>
                    <a:pt x="3260592" y="804484"/>
                    <a:pt x="3429926" y="757918"/>
                    <a:pt x="3605609" y="762151"/>
                  </a:cubicBezTo>
                  <a:cubicBezTo>
                    <a:pt x="3781292" y="766384"/>
                    <a:pt x="3997192" y="810834"/>
                    <a:pt x="4177109" y="825651"/>
                  </a:cubicBezTo>
                  <a:cubicBezTo>
                    <a:pt x="4357026" y="840468"/>
                    <a:pt x="4587742" y="698651"/>
                    <a:pt x="4685109" y="851051"/>
                  </a:cubicBezTo>
                  <a:cubicBezTo>
                    <a:pt x="4782476" y="1003451"/>
                    <a:pt x="4680876" y="1602468"/>
                    <a:pt x="4761309" y="1740051"/>
                  </a:cubicBezTo>
                  <a:cubicBezTo>
                    <a:pt x="4841742" y="1877634"/>
                    <a:pt x="5108442" y="1771801"/>
                    <a:pt x="5167709" y="1676551"/>
                  </a:cubicBezTo>
                  <a:cubicBezTo>
                    <a:pt x="5226976" y="1581301"/>
                    <a:pt x="5083042" y="1255334"/>
                    <a:pt x="5116909" y="1168551"/>
                  </a:cubicBezTo>
                  <a:cubicBezTo>
                    <a:pt x="5150776" y="1081768"/>
                    <a:pt x="5313759" y="1079651"/>
                    <a:pt x="5370909" y="1155851"/>
                  </a:cubicBezTo>
                  <a:cubicBezTo>
                    <a:pt x="5428059" y="1232051"/>
                    <a:pt x="5282009" y="1574951"/>
                    <a:pt x="5459809" y="1625751"/>
                  </a:cubicBezTo>
                  <a:cubicBezTo>
                    <a:pt x="5637609" y="1676551"/>
                    <a:pt x="6255676" y="1441601"/>
                    <a:pt x="6437709" y="1460651"/>
                  </a:cubicBezTo>
                  <a:cubicBezTo>
                    <a:pt x="6619742" y="1479701"/>
                    <a:pt x="6702292" y="1640568"/>
                    <a:pt x="6552009" y="1740051"/>
                  </a:cubicBezTo>
                  <a:cubicBezTo>
                    <a:pt x="6401726" y="1839534"/>
                    <a:pt x="5673592" y="1879751"/>
                    <a:pt x="5536009" y="2057551"/>
                  </a:cubicBezTo>
                  <a:cubicBezTo>
                    <a:pt x="5398426" y="2235351"/>
                    <a:pt x="5760376" y="2665034"/>
                    <a:pt x="5726509" y="2806851"/>
                  </a:cubicBezTo>
                  <a:cubicBezTo>
                    <a:pt x="5692642" y="2948668"/>
                    <a:pt x="5430176" y="3020634"/>
                    <a:pt x="5332809" y="2908451"/>
                  </a:cubicBezTo>
                  <a:cubicBezTo>
                    <a:pt x="5235442" y="2796268"/>
                    <a:pt x="5226976" y="2250168"/>
                    <a:pt x="5142309" y="2133751"/>
                  </a:cubicBezTo>
                  <a:cubicBezTo>
                    <a:pt x="5057642" y="2017334"/>
                    <a:pt x="4824809" y="1926318"/>
                    <a:pt x="4824809" y="2209951"/>
                  </a:cubicBezTo>
                  <a:cubicBezTo>
                    <a:pt x="4824809" y="2493584"/>
                    <a:pt x="5241792" y="3526518"/>
                    <a:pt x="5142309" y="3835551"/>
                  </a:cubicBezTo>
                  <a:cubicBezTo>
                    <a:pt x="5042826" y="4144584"/>
                    <a:pt x="4500959" y="4021818"/>
                    <a:pt x="4227909" y="4064151"/>
                  </a:cubicBezTo>
                  <a:cubicBezTo>
                    <a:pt x="3954859" y="4106484"/>
                    <a:pt x="3637359" y="4026051"/>
                    <a:pt x="3504009" y="4089551"/>
                  </a:cubicBezTo>
                  <a:cubicBezTo>
                    <a:pt x="3370659" y="4153051"/>
                    <a:pt x="3821509" y="4385884"/>
                    <a:pt x="3427809" y="4445151"/>
                  </a:cubicBezTo>
                  <a:cubicBezTo>
                    <a:pt x="3034109" y="4504418"/>
                    <a:pt x="1575726" y="4508651"/>
                    <a:pt x="1141809" y="4445151"/>
                  </a:cubicBezTo>
                  <a:cubicBezTo>
                    <a:pt x="707892" y="4381651"/>
                    <a:pt x="940726" y="4205968"/>
                    <a:pt x="824309" y="4064151"/>
                  </a:cubicBezTo>
                  <a:cubicBezTo>
                    <a:pt x="707892" y="3922334"/>
                    <a:pt x="536442" y="3795334"/>
                    <a:pt x="443309" y="3594251"/>
                  </a:cubicBezTo>
                  <a:cubicBezTo>
                    <a:pt x="350176" y="3393168"/>
                    <a:pt x="337476" y="3024868"/>
                    <a:pt x="265509" y="2857651"/>
                  </a:cubicBezTo>
                  <a:cubicBezTo>
                    <a:pt x="193542" y="2690434"/>
                    <a:pt x="43259" y="2798384"/>
                    <a:pt x="11509" y="2590951"/>
                  </a:cubicBezTo>
                  <a:cubicBezTo>
                    <a:pt x="-20241" y="2383518"/>
                    <a:pt x="17859" y="1888218"/>
                    <a:pt x="75009" y="1613051"/>
                  </a:cubicBezTo>
                  <a:cubicBezTo>
                    <a:pt x="132159" y="1337884"/>
                    <a:pt x="231642" y="1155851"/>
                    <a:pt x="354409" y="939951"/>
                  </a:cubicBezTo>
                  <a:cubicBezTo>
                    <a:pt x="477176" y="724051"/>
                    <a:pt x="686726" y="474284"/>
                    <a:pt x="811609" y="317651"/>
                  </a:cubicBezTo>
                  <a:cubicBezTo>
                    <a:pt x="936492" y="161018"/>
                    <a:pt x="961892" y="6501"/>
                    <a:pt x="1103709" y="151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2454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25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12687"/>
          <a:stretch/>
        </p:blipFill>
        <p:spPr bwMode="auto">
          <a:xfrm>
            <a:off x="1259263" y="1315719"/>
            <a:ext cx="10330700" cy="72392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/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y e</a:t>
            </a:r>
            <a:r>
              <a:rPr lang="en-US" dirty="0" smtClean="0">
                <a:solidFill>
                  <a:srgbClr val="FF9900"/>
                </a:solidFill>
              </a:rPr>
              <a:t>l </a:t>
            </a:r>
            <a:r>
              <a:rPr lang="en-US" dirty="0" smtClean="0">
                <a:solidFill>
                  <a:srgbClr val="FF9900"/>
                </a:solidFill>
              </a:rPr>
              <a:t>del </a:t>
            </a:r>
            <a:r>
              <a:rPr lang="en-US" dirty="0" err="1" smtClean="0">
                <a:solidFill>
                  <a:srgbClr val="FF9900"/>
                </a:solidFill>
              </a:rPr>
              <a:t>arquitecto</a:t>
            </a:r>
            <a:endParaRPr lang="en-US" dirty="0" smtClean="0">
              <a:solidFill>
                <a:srgbClr val="FF9900"/>
              </a:solidFill>
            </a:endParaRPr>
          </a:p>
          <a:p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2454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26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1285875" y="3418033"/>
            <a:ext cx="5893711" cy="3535247"/>
          </a:xfrm>
          <a:custGeom>
            <a:avLst/>
            <a:gdLst>
              <a:gd name="connsiteX0" fmla="*/ 409575 w 5893711"/>
              <a:gd name="connsiteY0" fmla="*/ 1442 h 3535247"/>
              <a:gd name="connsiteX1" fmla="*/ 466725 w 5893711"/>
              <a:gd name="connsiteY1" fmla="*/ 39542 h 3535247"/>
              <a:gd name="connsiteX2" fmla="*/ 1019175 w 5893711"/>
              <a:gd name="connsiteY2" fmla="*/ 353867 h 3535247"/>
              <a:gd name="connsiteX3" fmla="*/ 1828800 w 5893711"/>
              <a:gd name="connsiteY3" fmla="*/ 601517 h 3535247"/>
              <a:gd name="connsiteX4" fmla="*/ 2686050 w 5893711"/>
              <a:gd name="connsiteY4" fmla="*/ 753917 h 3535247"/>
              <a:gd name="connsiteX5" fmla="*/ 3362325 w 5893711"/>
              <a:gd name="connsiteY5" fmla="*/ 801542 h 3535247"/>
              <a:gd name="connsiteX6" fmla="*/ 3676650 w 5893711"/>
              <a:gd name="connsiteY6" fmla="*/ 782492 h 3535247"/>
              <a:gd name="connsiteX7" fmla="*/ 3800475 w 5893711"/>
              <a:gd name="connsiteY7" fmla="*/ 1515917 h 3535247"/>
              <a:gd name="connsiteX8" fmla="*/ 3905250 w 5893711"/>
              <a:gd name="connsiteY8" fmla="*/ 1906442 h 3535247"/>
              <a:gd name="connsiteX9" fmla="*/ 4438650 w 5893711"/>
              <a:gd name="connsiteY9" fmla="*/ 1820717 h 3535247"/>
              <a:gd name="connsiteX10" fmla="*/ 4400550 w 5893711"/>
              <a:gd name="connsiteY10" fmla="*/ 1230167 h 3535247"/>
              <a:gd name="connsiteX11" fmla="*/ 4667250 w 5893711"/>
              <a:gd name="connsiteY11" fmla="*/ 1201592 h 3535247"/>
              <a:gd name="connsiteX12" fmla="*/ 4733925 w 5893711"/>
              <a:gd name="connsiteY12" fmla="*/ 1725467 h 3535247"/>
              <a:gd name="connsiteX13" fmla="*/ 5715000 w 5893711"/>
              <a:gd name="connsiteY13" fmla="*/ 1573067 h 3535247"/>
              <a:gd name="connsiteX14" fmla="*/ 5810250 w 5893711"/>
              <a:gd name="connsiteY14" fmla="*/ 1811192 h 3535247"/>
              <a:gd name="connsiteX15" fmla="*/ 4810125 w 5893711"/>
              <a:gd name="connsiteY15" fmla="*/ 2096942 h 3535247"/>
              <a:gd name="connsiteX16" fmla="*/ 4962525 w 5893711"/>
              <a:gd name="connsiteY16" fmla="*/ 3135167 h 3535247"/>
              <a:gd name="connsiteX17" fmla="*/ 4714875 w 5893711"/>
              <a:gd name="connsiteY17" fmla="*/ 3173267 h 3535247"/>
              <a:gd name="connsiteX18" fmla="*/ 4495800 w 5893711"/>
              <a:gd name="connsiteY18" fmla="*/ 2201717 h 3535247"/>
              <a:gd name="connsiteX19" fmla="*/ 3962400 w 5893711"/>
              <a:gd name="connsiteY19" fmla="*/ 2277917 h 3535247"/>
              <a:gd name="connsiteX20" fmla="*/ 4229100 w 5893711"/>
              <a:gd name="connsiteY20" fmla="*/ 3287567 h 3535247"/>
              <a:gd name="connsiteX21" fmla="*/ 3257550 w 5893711"/>
              <a:gd name="connsiteY21" fmla="*/ 3420917 h 3535247"/>
              <a:gd name="connsiteX22" fmla="*/ 2333625 w 5893711"/>
              <a:gd name="connsiteY22" fmla="*/ 3535217 h 3535247"/>
              <a:gd name="connsiteX23" fmla="*/ 1066800 w 5893711"/>
              <a:gd name="connsiteY23" fmla="*/ 3430442 h 3535247"/>
              <a:gd name="connsiteX24" fmla="*/ 0 w 5893711"/>
              <a:gd name="connsiteY24" fmla="*/ 3258992 h 35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3711" h="3535247">
                <a:moveTo>
                  <a:pt x="409575" y="1442"/>
                </a:moveTo>
                <a:cubicBezTo>
                  <a:pt x="387350" y="-8877"/>
                  <a:pt x="466725" y="39542"/>
                  <a:pt x="466725" y="39542"/>
                </a:cubicBezTo>
                <a:cubicBezTo>
                  <a:pt x="568325" y="98280"/>
                  <a:pt x="792163" y="260205"/>
                  <a:pt x="1019175" y="353867"/>
                </a:cubicBezTo>
                <a:cubicBezTo>
                  <a:pt x="1246187" y="447529"/>
                  <a:pt x="1550988" y="534842"/>
                  <a:pt x="1828800" y="601517"/>
                </a:cubicBezTo>
                <a:cubicBezTo>
                  <a:pt x="2106613" y="668192"/>
                  <a:pt x="2430463" y="720580"/>
                  <a:pt x="2686050" y="753917"/>
                </a:cubicBezTo>
                <a:cubicBezTo>
                  <a:pt x="2941637" y="787254"/>
                  <a:pt x="3197225" y="796780"/>
                  <a:pt x="3362325" y="801542"/>
                </a:cubicBezTo>
                <a:cubicBezTo>
                  <a:pt x="3527425" y="806305"/>
                  <a:pt x="3603625" y="663430"/>
                  <a:pt x="3676650" y="782492"/>
                </a:cubicBezTo>
                <a:cubicBezTo>
                  <a:pt x="3749675" y="901554"/>
                  <a:pt x="3762375" y="1328592"/>
                  <a:pt x="3800475" y="1515917"/>
                </a:cubicBezTo>
                <a:cubicBezTo>
                  <a:pt x="3838575" y="1703242"/>
                  <a:pt x="3798888" y="1855642"/>
                  <a:pt x="3905250" y="1906442"/>
                </a:cubicBezTo>
                <a:cubicBezTo>
                  <a:pt x="4011613" y="1957242"/>
                  <a:pt x="4356100" y="1933430"/>
                  <a:pt x="4438650" y="1820717"/>
                </a:cubicBezTo>
                <a:cubicBezTo>
                  <a:pt x="4521200" y="1708005"/>
                  <a:pt x="4362450" y="1333355"/>
                  <a:pt x="4400550" y="1230167"/>
                </a:cubicBezTo>
                <a:cubicBezTo>
                  <a:pt x="4438650" y="1126980"/>
                  <a:pt x="4611688" y="1119042"/>
                  <a:pt x="4667250" y="1201592"/>
                </a:cubicBezTo>
                <a:cubicBezTo>
                  <a:pt x="4722812" y="1284142"/>
                  <a:pt x="4559300" y="1663554"/>
                  <a:pt x="4733925" y="1725467"/>
                </a:cubicBezTo>
                <a:cubicBezTo>
                  <a:pt x="4908550" y="1787380"/>
                  <a:pt x="5535613" y="1558780"/>
                  <a:pt x="5715000" y="1573067"/>
                </a:cubicBezTo>
                <a:cubicBezTo>
                  <a:pt x="5894388" y="1587355"/>
                  <a:pt x="5961062" y="1723880"/>
                  <a:pt x="5810250" y="1811192"/>
                </a:cubicBezTo>
                <a:cubicBezTo>
                  <a:pt x="5659438" y="1898504"/>
                  <a:pt x="4951413" y="1876280"/>
                  <a:pt x="4810125" y="2096942"/>
                </a:cubicBezTo>
                <a:cubicBezTo>
                  <a:pt x="4668838" y="2317605"/>
                  <a:pt x="4978400" y="2955780"/>
                  <a:pt x="4962525" y="3135167"/>
                </a:cubicBezTo>
                <a:cubicBezTo>
                  <a:pt x="4946650" y="3314555"/>
                  <a:pt x="4792662" y="3328842"/>
                  <a:pt x="4714875" y="3173267"/>
                </a:cubicBezTo>
                <a:cubicBezTo>
                  <a:pt x="4637088" y="3017692"/>
                  <a:pt x="4621212" y="2350942"/>
                  <a:pt x="4495800" y="2201717"/>
                </a:cubicBezTo>
                <a:cubicBezTo>
                  <a:pt x="4370388" y="2052492"/>
                  <a:pt x="4006850" y="2096942"/>
                  <a:pt x="3962400" y="2277917"/>
                </a:cubicBezTo>
                <a:cubicBezTo>
                  <a:pt x="3917950" y="2458892"/>
                  <a:pt x="4346575" y="3097067"/>
                  <a:pt x="4229100" y="3287567"/>
                </a:cubicBezTo>
                <a:cubicBezTo>
                  <a:pt x="4111625" y="3478067"/>
                  <a:pt x="3257550" y="3420917"/>
                  <a:pt x="3257550" y="3420917"/>
                </a:cubicBezTo>
                <a:cubicBezTo>
                  <a:pt x="2941638" y="3462192"/>
                  <a:pt x="2698750" y="3533630"/>
                  <a:pt x="2333625" y="3535217"/>
                </a:cubicBezTo>
                <a:cubicBezTo>
                  <a:pt x="1968500" y="3536805"/>
                  <a:pt x="1455738" y="3476480"/>
                  <a:pt x="1066800" y="3430442"/>
                </a:cubicBezTo>
                <a:cubicBezTo>
                  <a:pt x="677862" y="3384404"/>
                  <a:pt x="393700" y="3390755"/>
                  <a:pt x="0" y="325899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7" name="Picture 2" descr="C:\Users\vidalv\AppData\Local\Microsoft\Windows\Temporary Internet Files\Content.Outlook\D770H4GT\TB_PREV_B_20160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1256"/>
          <a:stretch/>
        </p:blipFill>
        <p:spPr bwMode="auto">
          <a:xfrm>
            <a:off x="472282" y="1316038"/>
            <a:ext cx="11854282" cy="722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/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De </a:t>
            </a:r>
            <a:r>
              <a:rPr lang="en-US" dirty="0" err="1" smtClean="0">
                <a:solidFill>
                  <a:srgbClr val="FF9900"/>
                </a:solidFill>
              </a:rPr>
              <a:t>difícil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funcionamiento</a:t>
            </a:r>
            <a:r>
              <a:rPr lang="en-US" dirty="0" smtClean="0">
                <a:solidFill>
                  <a:srgbClr val="FF9900"/>
                </a:solidFill>
              </a:rPr>
              <a:t>…</a:t>
            </a:r>
          </a:p>
          <a:p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1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2454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27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/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Entendiendo</a:t>
            </a:r>
            <a:r>
              <a:rPr lang="en-US" dirty="0" smtClean="0">
                <a:solidFill>
                  <a:srgbClr val="FF9900"/>
                </a:solidFill>
              </a:rPr>
              <a:t> el </a:t>
            </a:r>
            <a:r>
              <a:rPr lang="en-US" dirty="0" err="1" smtClean="0">
                <a:solidFill>
                  <a:srgbClr val="FF9900"/>
                </a:solidFill>
              </a:rPr>
              <a:t>terreno</a:t>
            </a:r>
            <a:endParaRPr lang="en-US" dirty="0" smtClean="0">
              <a:solidFill>
                <a:srgbClr val="FF9900"/>
              </a:solidFill>
            </a:endParaRPr>
          </a:p>
          <a:p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1285875" y="3418033"/>
            <a:ext cx="5893711" cy="3535247"/>
          </a:xfrm>
          <a:custGeom>
            <a:avLst/>
            <a:gdLst>
              <a:gd name="connsiteX0" fmla="*/ 409575 w 5893711"/>
              <a:gd name="connsiteY0" fmla="*/ 1442 h 3535247"/>
              <a:gd name="connsiteX1" fmla="*/ 466725 w 5893711"/>
              <a:gd name="connsiteY1" fmla="*/ 39542 h 3535247"/>
              <a:gd name="connsiteX2" fmla="*/ 1019175 w 5893711"/>
              <a:gd name="connsiteY2" fmla="*/ 353867 h 3535247"/>
              <a:gd name="connsiteX3" fmla="*/ 1828800 w 5893711"/>
              <a:gd name="connsiteY3" fmla="*/ 601517 h 3535247"/>
              <a:gd name="connsiteX4" fmla="*/ 2686050 w 5893711"/>
              <a:gd name="connsiteY4" fmla="*/ 753917 h 3535247"/>
              <a:gd name="connsiteX5" fmla="*/ 3362325 w 5893711"/>
              <a:gd name="connsiteY5" fmla="*/ 801542 h 3535247"/>
              <a:gd name="connsiteX6" fmla="*/ 3676650 w 5893711"/>
              <a:gd name="connsiteY6" fmla="*/ 782492 h 3535247"/>
              <a:gd name="connsiteX7" fmla="*/ 3800475 w 5893711"/>
              <a:gd name="connsiteY7" fmla="*/ 1515917 h 3535247"/>
              <a:gd name="connsiteX8" fmla="*/ 3905250 w 5893711"/>
              <a:gd name="connsiteY8" fmla="*/ 1906442 h 3535247"/>
              <a:gd name="connsiteX9" fmla="*/ 4438650 w 5893711"/>
              <a:gd name="connsiteY9" fmla="*/ 1820717 h 3535247"/>
              <a:gd name="connsiteX10" fmla="*/ 4400550 w 5893711"/>
              <a:gd name="connsiteY10" fmla="*/ 1230167 h 3535247"/>
              <a:gd name="connsiteX11" fmla="*/ 4667250 w 5893711"/>
              <a:gd name="connsiteY11" fmla="*/ 1201592 h 3535247"/>
              <a:gd name="connsiteX12" fmla="*/ 4733925 w 5893711"/>
              <a:gd name="connsiteY12" fmla="*/ 1725467 h 3535247"/>
              <a:gd name="connsiteX13" fmla="*/ 5715000 w 5893711"/>
              <a:gd name="connsiteY13" fmla="*/ 1573067 h 3535247"/>
              <a:gd name="connsiteX14" fmla="*/ 5810250 w 5893711"/>
              <a:gd name="connsiteY14" fmla="*/ 1811192 h 3535247"/>
              <a:gd name="connsiteX15" fmla="*/ 4810125 w 5893711"/>
              <a:gd name="connsiteY15" fmla="*/ 2096942 h 3535247"/>
              <a:gd name="connsiteX16" fmla="*/ 4962525 w 5893711"/>
              <a:gd name="connsiteY16" fmla="*/ 3135167 h 3535247"/>
              <a:gd name="connsiteX17" fmla="*/ 4714875 w 5893711"/>
              <a:gd name="connsiteY17" fmla="*/ 3173267 h 3535247"/>
              <a:gd name="connsiteX18" fmla="*/ 4495800 w 5893711"/>
              <a:gd name="connsiteY18" fmla="*/ 2201717 h 3535247"/>
              <a:gd name="connsiteX19" fmla="*/ 3962400 w 5893711"/>
              <a:gd name="connsiteY19" fmla="*/ 2277917 h 3535247"/>
              <a:gd name="connsiteX20" fmla="*/ 4229100 w 5893711"/>
              <a:gd name="connsiteY20" fmla="*/ 3287567 h 3535247"/>
              <a:gd name="connsiteX21" fmla="*/ 3257550 w 5893711"/>
              <a:gd name="connsiteY21" fmla="*/ 3420917 h 3535247"/>
              <a:gd name="connsiteX22" fmla="*/ 2333625 w 5893711"/>
              <a:gd name="connsiteY22" fmla="*/ 3535217 h 3535247"/>
              <a:gd name="connsiteX23" fmla="*/ 1066800 w 5893711"/>
              <a:gd name="connsiteY23" fmla="*/ 3430442 h 3535247"/>
              <a:gd name="connsiteX24" fmla="*/ 0 w 5893711"/>
              <a:gd name="connsiteY24" fmla="*/ 3258992 h 35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3711" h="3535247">
                <a:moveTo>
                  <a:pt x="409575" y="1442"/>
                </a:moveTo>
                <a:cubicBezTo>
                  <a:pt x="387350" y="-8877"/>
                  <a:pt x="466725" y="39542"/>
                  <a:pt x="466725" y="39542"/>
                </a:cubicBezTo>
                <a:cubicBezTo>
                  <a:pt x="568325" y="98280"/>
                  <a:pt x="792163" y="260205"/>
                  <a:pt x="1019175" y="353867"/>
                </a:cubicBezTo>
                <a:cubicBezTo>
                  <a:pt x="1246187" y="447529"/>
                  <a:pt x="1550988" y="534842"/>
                  <a:pt x="1828800" y="601517"/>
                </a:cubicBezTo>
                <a:cubicBezTo>
                  <a:pt x="2106613" y="668192"/>
                  <a:pt x="2430463" y="720580"/>
                  <a:pt x="2686050" y="753917"/>
                </a:cubicBezTo>
                <a:cubicBezTo>
                  <a:pt x="2941637" y="787254"/>
                  <a:pt x="3197225" y="796780"/>
                  <a:pt x="3362325" y="801542"/>
                </a:cubicBezTo>
                <a:cubicBezTo>
                  <a:pt x="3527425" y="806305"/>
                  <a:pt x="3603625" y="663430"/>
                  <a:pt x="3676650" y="782492"/>
                </a:cubicBezTo>
                <a:cubicBezTo>
                  <a:pt x="3749675" y="901554"/>
                  <a:pt x="3762375" y="1328592"/>
                  <a:pt x="3800475" y="1515917"/>
                </a:cubicBezTo>
                <a:cubicBezTo>
                  <a:pt x="3838575" y="1703242"/>
                  <a:pt x="3798888" y="1855642"/>
                  <a:pt x="3905250" y="1906442"/>
                </a:cubicBezTo>
                <a:cubicBezTo>
                  <a:pt x="4011613" y="1957242"/>
                  <a:pt x="4356100" y="1933430"/>
                  <a:pt x="4438650" y="1820717"/>
                </a:cubicBezTo>
                <a:cubicBezTo>
                  <a:pt x="4521200" y="1708005"/>
                  <a:pt x="4362450" y="1333355"/>
                  <a:pt x="4400550" y="1230167"/>
                </a:cubicBezTo>
                <a:cubicBezTo>
                  <a:pt x="4438650" y="1126980"/>
                  <a:pt x="4611688" y="1119042"/>
                  <a:pt x="4667250" y="1201592"/>
                </a:cubicBezTo>
                <a:cubicBezTo>
                  <a:pt x="4722812" y="1284142"/>
                  <a:pt x="4559300" y="1663554"/>
                  <a:pt x="4733925" y="1725467"/>
                </a:cubicBezTo>
                <a:cubicBezTo>
                  <a:pt x="4908550" y="1787380"/>
                  <a:pt x="5535613" y="1558780"/>
                  <a:pt x="5715000" y="1573067"/>
                </a:cubicBezTo>
                <a:cubicBezTo>
                  <a:pt x="5894388" y="1587355"/>
                  <a:pt x="5961062" y="1723880"/>
                  <a:pt x="5810250" y="1811192"/>
                </a:cubicBezTo>
                <a:cubicBezTo>
                  <a:pt x="5659438" y="1898504"/>
                  <a:pt x="4951413" y="1876280"/>
                  <a:pt x="4810125" y="2096942"/>
                </a:cubicBezTo>
                <a:cubicBezTo>
                  <a:pt x="4668838" y="2317605"/>
                  <a:pt x="4978400" y="2955780"/>
                  <a:pt x="4962525" y="3135167"/>
                </a:cubicBezTo>
                <a:cubicBezTo>
                  <a:pt x="4946650" y="3314555"/>
                  <a:pt x="4792662" y="3328842"/>
                  <a:pt x="4714875" y="3173267"/>
                </a:cubicBezTo>
                <a:cubicBezTo>
                  <a:pt x="4637088" y="3017692"/>
                  <a:pt x="4621212" y="2350942"/>
                  <a:pt x="4495800" y="2201717"/>
                </a:cubicBezTo>
                <a:cubicBezTo>
                  <a:pt x="4370388" y="2052492"/>
                  <a:pt x="4006850" y="2096942"/>
                  <a:pt x="3962400" y="2277917"/>
                </a:cubicBezTo>
                <a:cubicBezTo>
                  <a:pt x="3917950" y="2458892"/>
                  <a:pt x="4346575" y="3097067"/>
                  <a:pt x="4229100" y="3287567"/>
                </a:cubicBezTo>
                <a:cubicBezTo>
                  <a:pt x="4111625" y="3478067"/>
                  <a:pt x="3257550" y="3420917"/>
                  <a:pt x="3257550" y="3420917"/>
                </a:cubicBezTo>
                <a:cubicBezTo>
                  <a:pt x="2941638" y="3462192"/>
                  <a:pt x="2698750" y="3533630"/>
                  <a:pt x="2333625" y="3535217"/>
                </a:cubicBezTo>
                <a:cubicBezTo>
                  <a:pt x="1968500" y="3536805"/>
                  <a:pt x="1455738" y="3476480"/>
                  <a:pt x="1066800" y="3430442"/>
                </a:cubicBezTo>
                <a:cubicBezTo>
                  <a:pt x="677862" y="3384404"/>
                  <a:pt x="393700" y="3390755"/>
                  <a:pt x="0" y="325899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1285875" y="3418033"/>
            <a:ext cx="5893711" cy="3535247"/>
          </a:xfrm>
          <a:custGeom>
            <a:avLst/>
            <a:gdLst>
              <a:gd name="connsiteX0" fmla="*/ 409575 w 5893711"/>
              <a:gd name="connsiteY0" fmla="*/ 1442 h 3535247"/>
              <a:gd name="connsiteX1" fmla="*/ 466725 w 5893711"/>
              <a:gd name="connsiteY1" fmla="*/ 39542 h 3535247"/>
              <a:gd name="connsiteX2" fmla="*/ 1019175 w 5893711"/>
              <a:gd name="connsiteY2" fmla="*/ 353867 h 3535247"/>
              <a:gd name="connsiteX3" fmla="*/ 1828800 w 5893711"/>
              <a:gd name="connsiteY3" fmla="*/ 601517 h 3535247"/>
              <a:gd name="connsiteX4" fmla="*/ 2686050 w 5893711"/>
              <a:gd name="connsiteY4" fmla="*/ 753917 h 3535247"/>
              <a:gd name="connsiteX5" fmla="*/ 3362325 w 5893711"/>
              <a:gd name="connsiteY5" fmla="*/ 801542 h 3535247"/>
              <a:gd name="connsiteX6" fmla="*/ 3676650 w 5893711"/>
              <a:gd name="connsiteY6" fmla="*/ 782492 h 3535247"/>
              <a:gd name="connsiteX7" fmla="*/ 3800475 w 5893711"/>
              <a:gd name="connsiteY7" fmla="*/ 1515917 h 3535247"/>
              <a:gd name="connsiteX8" fmla="*/ 3905250 w 5893711"/>
              <a:gd name="connsiteY8" fmla="*/ 1906442 h 3535247"/>
              <a:gd name="connsiteX9" fmla="*/ 4438650 w 5893711"/>
              <a:gd name="connsiteY9" fmla="*/ 1820717 h 3535247"/>
              <a:gd name="connsiteX10" fmla="*/ 4400550 w 5893711"/>
              <a:gd name="connsiteY10" fmla="*/ 1230167 h 3535247"/>
              <a:gd name="connsiteX11" fmla="*/ 4667250 w 5893711"/>
              <a:gd name="connsiteY11" fmla="*/ 1201592 h 3535247"/>
              <a:gd name="connsiteX12" fmla="*/ 4733925 w 5893711"/>
              <a:gd name="connsiteY12" fmla="*/ 1725467 h 3535247"/>
              <a:gd name="connsiteX13" fmla="*/ 5715000 w 5893711"/>
              <a:gd name="connsiteY13" fmla="*/ 1573067 h 3535247"/>
              <a:gd name="connsiteX14" fmla="*/ 5810250 w 5893711"/>
              <a:gd name="connsiteY14" fmla="*/ 1811192 h 3535247"/>
              <a:gd name="connsiteX15" fmla="*/ 4810125 w 5893711"/>
              <a:gd name="connsiteY15" fmla="*/ 2096942 h 3535247"/>
              <a:gd name="connsiteX16" fmla="*/ 4962525 w 5893711"/>
              <a:gd name="connsiteY16" fmla="*/ 3135167 h 3535247"/>
              <a:gd name="connsiteX17" fmla="*/ 4714875 w 5893711"/>
              <a:gd name="connsiteY17" fmla="*/ 3173267 h 3535247"/>
              <a:gd name="connsiteX18" fmla="*/ 4495800 w 5893711"/>
              <a:gd name="connsiteY18" fmla="*/ 2201717 h 3535247"/>
              <a:gd name="connsiteX19" fmla="*/ 3962400 w 5893711"/>
              <a:gd name="connsiteY19" fmla="*/ 2277917 h 3535247"/>
              <a:gd name="connsiteX20" fmla="*/ 4229100 w 5893711"/>
              <a:gd name="connsiteY20" fmla="*/ 3287567 h 3535247"/>
              <a:gd name="connsiteX21" fmla="*/ 3257550 w 5893711"/>
              <a:gd name="connsiteY21" fmla="*/ 3420917 h 3535247"/>
              <a:gd name="connsiteX22" fmla="*/ 2333625 w 5893711"/>
              <a:gd name="connsiteY22" fmla="*/ 3535217 h 3535247"/>
              <a:gd name="connsiteX23" fmla="*/ 1066800 w 5893711"/>
              <a:gd name="connsiteY23" fmla="*/ 3430442 h 3535247"/>
              <a:gd name="connsiteX24" fmla="*/ 0 w 5893711"/>
              <a:gd name="connsiteY24" fmla="*/ 3258992 h 35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3711" h="3535247">
                <a:moveTo>
                  <a:pt x="409575" y="1442"/>
                </a:moveTo>
                <a:cubicBezTo>
                  <a:pt x="387350" y="-8877"/>
                  <a:pt x="466725" y="39542"/>
                  <a:pt x="466725" y="39542"/>
                </a:cubicBezTo>
                <a:cubicBezTo>
                  <a:pt x="568325" y="98280"/>
                  <a:pt x="792163" y="260205"/>
                  <a:pt x="1019175" y="353867"/>
                </a:cubicBezTo>
                <a:cubicBezTo>
                  <a:pt x="1246187" y="447529"/>
                  <a:pt x="1550988" y="534842"/>
                  <a:pt x="1828800" y="601517"/>
                </a:cubicBezTo>
                <a:cubicBezTo>
                  <a:pt x="2106613" y="668192"/>
                  <a:pt x="2430463" y="720580"/>
                  <a:pt x="2686050" y="753917"/>
                </a:cubicBezTo>
                <a:cubicBezTo>
                  <a:pt x="2941637" y="787254"/>
                  <a:pt x="3197225" y="796780"/>
                  <a:pt x="3362325" y="801542"/>
                </a:cubicBezTo>
                <a:cubicBezTo>
                  <a:pt x="3527425" y="806305"/>
                  <a:pt x="3603625" y="663430"/>
                  <a:pt x="3676650" y="782492"/>
                </a:cubicBezTo>
                <a:cubicBezTo>
                  <a:pt x="3749675" y="901554"/>
                  <a:pt x="3762375" y="1328592"/>
                  <a:pt x="3800475" y="1515917"/>
                </a:cubicBezTo>
                <a:cubicBezTo>
                  <a:pt x="3838575" y="1703242"/>
                  <a:pt x="3798888" y="1855642"/>
                  <a:pt x="3905250" y="1906442"/>
                </a:cubicBezTo>
                <a:cubicBezTo>
                  <a:pt x="4011613" y="1957242"/>
                  <a:pt x="4356100" y="1933430"/>
                  <a:pt x="4438650" y="1820717"/>
                </a:cubicBezTo>
                <a:cubicBezTo>
                  <a:pt x="4521200" y="1708005"/>
                  <a:pt x="4362450" y="1333355"/>
                  <a:pt x="4400550" y="1230167"/>
                </a:cubicBezTo>
                <a:cubicBezTo>
                  <a:pt x="4438650" y="1126980"/>
                  <a:pt x="4611688" y="1119042"/>
                  <a:pt x="4667250" y="1201592"/>
                </a:cubicBezTo>
                <a:cubicBezTo>
                  <a:pt x="4722812" y="1284142"/>
                  <a:pt x="4559300" y="1663554"/>
                  <a:pt x="4733925" y="1725467"/>
                </a:cubicBezTo>
                <a:cubicBezTo>
                  <a:pt x="4908550" y="1787380"/>
                  <a:pt x="5535613" y="1558780"/>
                  <a:pt x="5715000" y="1573067"/>
                </a:cubicBezTo>
                <a:cubicBezTo>
                  <a:pt x="5894388" y="1587355"/>
                  <a:pt x="5961062" y="1723880"/>
                  <a:pt x="5810250" y="1811192"/>
                </a:cubicBezTo>
                <a:cubicBezTo>
                  <a:pt x="5659438" y="1898504"/>
                  <a:pt x="4951413" y="1876280"/>
                  <a:pt x="4810125" y="2096942"/>
                </a:cubicBezTo>
                <a:cubicBezTo>
                  <a:pt x="4668838" y="2317605"/>
                  <a:pt x="4978400" y="2955780"/>
                  <a:pt x="4962525" y="3135167"/>
                </a:cubicBezTo>
                <a:cubicBezTo>
                  <a:pt x="4946650" y="3314555"/>
                  <a:pt x="4792662" y="3328842"/>
                  <a:pt x="4714875" y="3173267"/>
                </a:cubicBezTo>
                <a:cubicBezTo>
                  <a:pt x="4637088" y="3017692"/>
                  <a:pt x="4621212" y="2350942"/>
                  <a:pt x="4495800" y="2201717"/>
                </a:cubicBezTo>
                <a:cubicBezTo>
                  <a:pt x="4370388" y="2052492"/>
                  <a:pt x="4006850" y="2096942"/>
                  <a:pt x="3962400" y="2277917"/>
                </a:cubicBezTo>
                <a:cubicBezTo>
                  <a:pt x="3917950" y="2458892"/>
                  <a:pt x="4346575" y="3097067"/>
                  <a:pt x="4229100" y="3287567"/>
                </a:cubicBezTo>
                <a:cubicBezTo>
                  <a:pt x="4111625" y="3478067"/>
                  <a:pt x="3257550" y="3420917"/>
                  <a:pt x="3257550" y="3420917"/>
                </a:cubicBezTo>
                <a:cubicBezTo>
                  <a:pt x="2941638" y="3462192"/>
                  <a:pt x="2698750" y="3533630"/>
                  <a:pt x="2333625" y="3535217"/>
                </a:cubicBezTo>
                <a:cubicBezTo>
                  <a:pt x="1968500" y="3536805"/>
                  <a:pt x="1455738" y="3476480"/>
                  <a:pt x="1066800" y="3430442"/>
                </a:cubicBezTo>
                <a:cubicBezTo>
                  <a:pt x="677862" y="3384404"/>
                  <a:pt x="393700" y="3390755"/>
                  <a:pt x="0" y="325899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r="4829"/>
          <a:stretch/>
        </p:blipFill>
        <p:spPr bwMode="auto">
          <a:xfrm>
            <a:off x="1123037" y="1316038"/>
            <a:ext cx="10605022" cy="72236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78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2454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28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/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Aprovechando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sinergias</a:t>
            </a:r>
            <a:endParaRPr lang="en-US" dirty="0" smtClean="0">
              <a:solidFill>
                <a:srgbClr val="FF9900"/>
              </a:solidFill>
            </a:endParaRPr>
          </a:p>
          <a:p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1285875" y="3418033"/>
            <a:ext cx="5893711" cy="3535247"/>
          </a:xfrm>
          <a:custGeom>
            <a:avLst/>
            <a:gdLst>
              <a:gd name="connsiteX0" fmla="*/ 409575 w 5893711"/>
              <a:gd name="connsiteY0" fmla="*/ 1442 h 3535247"/>
              <a:gd name="connsiteX1" fmla="*/ 466725 w 5893711"/>
              <a:gd name="connsiteY1" fmla="*/ 39542 h 3535247"/>
              <a:gd name="connsiteX2" fmla="*/ 1019175 w 5893711"/>
              <a:gd name="connsiteY2" fmla="*/ 353867 h 3535247"/>
              <a:gd name="connsiteX3" fmla="*/ 1828800 w 5893711"/>
              <a:gd name="connsiteY3" fmla="*/ 601517 h 3535247"/>
              <a:gd name="connsiteX4" fmla="*/ 2686050 w 5893711"/>
              <a:gd name="connsiteY4" fmla="*/ 753917 h 3535247"/>
              <a:gd name="connsiteX5" fmla="*/ 3362325 w 5893711"/>
              <a:gd name="connsiteY5" fmla="*/ 801542 h 3535247"/>
              <a:gd name="connsiteX6" fmla="*/ 3676650 w 5893711"/>
              <a:gd name="connsiteY6" fmla="*/ 782492 h 3535247"/>
              <a:gd name="connsiteX7" fmla="*/ 3800475 w 5893711"/>
              <a:gd name="connsiteY7" fmla="*/ 1515917 h 3535247"/>
              <a:gd name="connsiteX8" fmla="*/ 3905250 w 5893711"/>
              <a:gd name="connsiteY8" fmla="*/ 1906442 h 3535247"/>
              <a:gd name="connsiteX9" fmla="*/ 4438650 w 5893711"/>
              <a:gd name="connsiteY9" fmla="*/ 1820717 h 3535247"/>
              <a:gd name="connsiteX10" fmla="*/ 4400550 w 5893711"/>
              <a:gd name="connsiteY10" fmla="*/ 1230167 h 3535247"/>
              <a:gd name="connsiteX11" fmla="*/ 4667250 w 5893711"/>
              <a:gd name="connsiteY11" fmla="*/ 1201592 h 3535247"/>
              <a:gd name="connsiteX12" fmla="*/ 4733925 w 5893711"/>
              <a:gd name="connsiteY12" fmla="*/ 1725467 h 3535247"/>
              <a:gd name="connsiteX13" fmla="*/ 5715000 w 5893711"/>
              <a:gd name="connsiteY13" fmla="*/ 1573067 h 3535247"/>
              <a:gd name="connsiteX14" fmla="*/ 5810250 w 5893711"/>
              <a:gd name="connsiteY14" fmla="*/ 1811192 h 3535247"/>
              <a:gd name="connsiteX15" fmla="*/ 4810125 w 5893711"/>
              <a:gd name="connsiteY15" fmla="*/ 2096942 h 3535247"/>
              <a:gd name="connsiteX16" fmla="*/ 4962525 w 5893711"/>
              <a:gd name="connsiteY16" fmla="*/ 3135167 h 3535247"/>
              <a:gd name="connsiteX17" fmla="*/ 4714875 w 5893711"/>
              <a:gd name="connsiteY17" fmla="*/ 3173267 h 3535247"/>
              <a:gd name="connsiteX18" fmla="*/ 4495800 w 5893711"/>
              <a:gd name="connsiteY18" fmla="*/ 2201717 h 3535247"/>
              <a:gd name="connsiteX19" fmla="*/ 3962400 w 5893711"/>
              <a:gd name="connsiteY19" fmla="*/ 2277917 h 3535247"/>
              <a:gd name="connsiteX20" fmla="*/ 4229100 w 5893711"/>
              <a:gd name="connsiteY20" fmla="*/ 3287567 h 3535247"/>
              <a:gd name="connsiteX21" fmla="*/ 3257550 w 5893711"/>
              <a:gd name="connsiteY21" fmla="*/ 3420917 h 3535247"/>
              <a:gd name="connsiteX22" fmla="*/ 2333625 w 5893711"/>
              <a:gd name="connsiteY22" fmla="*/ 3535217 h 3535247"/>
              <a:gd name="connsiteX23" fmla="*/ 1066800 w 5893711"/>
              <a:gd name="connsiteY23" fmla="*/ 3430442 h 3535247"/>
              <a:gd name="connsiteX24" fmla="*/ 0 w 5893711"/>
              <a:gd name="connsiteY24" fmla="*/ 3258992 h 353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3711" h="3535247">
                <a:moveTo>
                  <a:pt x="409575" y="1442"/>
                </a:moveTo>
                <a:cubicBezTo>
                  <a:pt x="387350" y="-8877"/>
                  <a:pt x="466725" y="39542"/>
                  <a:pt x="466725" y="39542"/>
                </a:cubicBezTo>
                <a:cubicBezTo>
                  <a:pt x="568325" y="98280"/>
                  <a:pt x="792163" y="260205"/>
                  <a:pt x="1019175" y="353867"/>
                </a:cubicBezTo>
                <a:cubicBezTo>
                  <a:pt x="1246187" y="447529"/>
                  <a:pt x="1550988" y="534842"/>
                  <a:pt x="1828800" y="601517"/>
                </a:cubicBezTo>
                <a:cubicBezTo>
                  <a:pt x="2106613" y="668192"/>
                  <a:pt x="2430463" y="720580"/>
                  <a:pt x="2686050" y="753917"/>
                </a:cubicBezTo>
                <a:cubicBezTo>
                  <a:pt x="2941637" y="787254"/>
                  <a:pt x="3197225" y="796780"/>
                  <a:pt x="3362325" y="801542"/>
                </a:cubicBezTo>
                <a:cubicBezTo>
                  <a:pt x="3527425" y="806305"/>
                  <a:pt x="3603625" y="663430"/>
                  <a:pt x="3676650" y="782492"/>
                </a:cubicBezTo>
                <a:cubicBezTo>
                  <a:pt x="3749675" y="901554"/>
                  <a:pt x="3762375" y="1328592"/>
                  <a:pt x="3800475" y="1515917"/>
                </a:cubicBezTo>
                <a:cubicBezTo>
                  <a:pt x="3838575" y="1703242"/>
                  <a:pt x="3798888" y="1855642"/>
                  <a:pt x="3905250" y="1906442"/>
                </a:cubicBezTo>
                <a:cubicBezTo>
                  <a:pt x="4011613" y="1957242"/>
                  <a:pt x="4356100" y="1933430"/>
                  <a:pt x="4438650" y="1820717"/>
                </a:cubicBezTo>
                <a:cubicBezTo>
                  <a:pt x="4521200" y="1708005"/>
                  <a:pt x="4362450" y="1333355"/>
                  <a:pt x="4400550" y="1230167"/>
                </a:cubicBezTo>
                <a:cubicBezTo>
                  <a:pt x="4438650" y="1126980"/>
                  <a:pt x="4611688" y="1119042"/>
                  <a:pt x="4667250" y="1201592"/>
                </a:cubicBezTo>
                <a:cubicBezTo>
                  <a:pt x="4722812" y="1284142"/>
                  <a:pt x="4559300" y="1663554"/>
                  <a:pt x="4733925" y="1725467"/>
                </a:cubicBezTo>
                <a:cubicBezTo>
                  <a:pt x="4908550" y="1787380"/>
                  <a:pt x="5535613" y="1558780"/>
                  <a:pt x="5715000" y="1573067"/>
                </a:cubicBezTo>
                <a:cubicBezTo>
                  <a:pt x="5894388" y="1587355"/>
                  <a:pt x="5961062" y="1723880"/>
                  <a:pt x="5810250" y="1811192"/>
                </a:cubicBezTo>
                <a:cubicBezTo>
                  <a:pt x="5659438" y="1898504"/>
                  <a:pt x="4951413" y="1876280"/>
                  <a:pt x="4810125" y="2096942"/>
                </a:cubicBezTo>
                <a:cubicBezTo>
                  <a:pt x="4668838" y="2317605"/>
                  <a:pt x="4978400" y="2955780"/>
                  <a:pt x="4962525" y="3135167"/>
                </a:cubicBezTo>
                <a:cubicBezTo>
                  <a:pt x="4946650" y="3314555"/>
                  <a:pt x="4792662" y="3328842"/>
                  <a:pt x="4714875" y="3173267"/>
                </a:cubicBezTo>
                <a:cubicBezTo>
                  <a:pt x="4637088" y="3017692"/>
                  <a:pt x="4621212" y="2350942"/>
                  <a:pt x="4495800" y="2201717"/>
                </a:cubicBezTo>
                <a:cubicBezTo>
                  <a:pt x="4370388" y="2052492"/>
                  <a:pt x="4006850" y="2096942"/>
                  <a:pt x="3962400" y="2277917"/>
                </a:cubicBezTo>
                <a:cubicBezTo>
                  <a:pt x="3917950" y="2458892"/>
                  <a:pt x="4346575" y="3097067"/>
                  <a:pt x="4229100" y="3287567"/>
                </a:cubicBezTo>
                <a:cubicBezTo>
                  <a:pt x="4111625" y="3478067"/>
                  <a:pt x="3257550" y="3420917"/>
                  <a:pt x="3257550" y="3420917"/>
                </a:cubicBezTo>
                <a:cubicBezTo>
                  <a:pt x="2941638" y="3462192"/>
                  <a:pt x="2698750" y="3533630"/>
                  <a:pt x="2333625" y="3535217"/>
                </a:cubicBezTo>
                <a:cubicBezTo>
                  <a:pt x="1968500" y="3536805"/>
                  <a:pt x="1455738" y="3476480"/>
                  <a:pt x="1066800" y="3430442"/>
                </a:cubicBezTo>
                <a:cubicBezTo>
                  <a:pt x="677862" y="3384404"/>
                  <a:pt x="393700" y="3390755"/>
                  <a:pt x="0" y="3258992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Picture 3" descr="Z:\Ofertas\2. OFERTAS INTERNACIONAL\AECOM 2016\ARCHITECTURE\160314_MTKVARI BRIDGE\4. WORK\4.3. CAD\Transporte\20160405\TB_PREV_E\TB_PREV_E_20160405_F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"/>
          <a:stretch/>
        </p:blipFill>
        <p:spPr bwMode="auto">
          <a:xfrm>
            <a:off x="1374615" y="1097895"/>
            <a:ext cx="10064556" cy="74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2454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29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/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Pegarse</a:t>
            </a:r>
            <a:r>
              <a:rPr lang="en-US" dirty="0" smtClean="0">
                <a:solidFill>
                  <a:srgbClr val="FF9900"/>
                </a:solidFill>
              </a:rPr>
              <a:t> al </a:t>
            </a:r>
            <a:r>
              <a:rPr lang="en-US" dirty="0" err="1" smtClean="0">
                <a:solidFill>
                  <a:srgbClr val="FF9900"/>
                </a:solidFill>
              </a:rPr>
              <a:t>terreno</a:t>
            </a:r>
            <a:r>
              <a:rPr lang="en-US" dirty="0" smtClean="0">
                <a:solidFill>
                  <a:srgbClr val="FF9900"/>
                </a:solidFill>
              </a:rPr>
              <a:t>  </a:t>
            </a:r>
          </a:p>
          <a:p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/>
          <a:stretch/>
        </p:blipFill>
        <p:spPr bwMode="auto">
          <a:xfrm>
            <a:off x="170384" y="1617034"/>
            <a:ext cx="12439272" cy="692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472281" y="443792"/>
            <a:ext cx="11854282" cy="871929"/>
          </a:xfrm>
        </p:spPr>
        <p:txBody>
          <a:bodyPr/>
          <a:lstStyle/>
          <a:p>
            <a:r>
              <a:rPr lang="en-US" dirty="0" err="1" smtClean="0">
                <a:solidFill>
                  <a:srgbClr val="FF9900"/>
                </a:solidFill>
              </a:rPr>
              <a:t>Arquitectura</a:t>
            </a:r>
            <a:r>
              <a:rPr lang="en-US" dirty="0" smtClean="0">
                <a:solidFill>
                  <a:srgbClr val="FF9900"/>
                </a:solidFill>
              </a:rPr>
              <a:t> territorial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3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t="2175" r="1793" b="1881"/>
          <a:stretch/>
        </p:blipFill>
        <p:spPr>
          <a:xfrm>
            <a:off x="1619249" y="1315721"/>
            <a:ext cx="9601201" cy="7196176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0" y="85118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MC Escher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2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2454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30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t="8652" r="4277"/>
          <a:stretch/>
        </p:blipFill>
        <p:spPr>
          <a:xfrm>
            <a:off x="1006717" y="1094399"/>
            <a:ext cx="10785410" cy="8004695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/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Diseño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integrado</a:t>
            </a:r>
            <a:endParaRPr lang="en-US" dirty="0" smtClean="0">
              <a:solidFill>
                <a:srgbClr val="FF9900"/>
              </a:solidFill>
            </a:endParaRPr>
          </a:p>
          <a:p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AECOM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7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082454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>
              <a:defRPr sz="13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algn="ctr"/>
            <a:r>
              <a:rPr lang="en-US" dirty="0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31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6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/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9900"/>
                </a:solidFill>
              </a:rPr>
              <a:t>Una </a:t>
            </a:r>
            <a:r>
              <a:rPr lang="en-US" dirty="0" err="1" smtClean="0">
                <a:solidFill>
                  <a:srgbClr val="FF9900"/>
                </a:solidFill>
              </a:rPr>
              <a:t>visión</a:t>
            </a:r>
            <a:r>
              <a:rPr lang="en-US" dirty="0" smtClean="0">
                <a:solidFill>
                  <a:srgbClr val="FF9900"/>
                </a:solidFill>
              </a:rPr>
              <a:t> de </a:t>
            </a:r>
            <a:r>
              <a:rPr lang="en-US" dirty="0" err="1" smtClean="0">
                <a:solidFill>
                  <a:srgbClr val="FF9900"/>
                </a:solidFill>
              </a:rPr>
              <a:t>futuro</a:t>
            </a:r>
            <a:endParaRPr lang="en-US" dirty="0" smtClean="0">
              <a:solidFill>
                <a:srgbClr val="FF9900"/>
              </a:solidFill>
            </a:endParaRPr>
          </a:p>
          <a:p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6" name="Picture 5" descr="160407 Vista general con puente_1.jpg"/>
          <p:cNvPicPr>
            <a:picLocks noChangeAspect="1"/>
          </p:cNvPicPr>
          <p:nvPr/>
        </p:nvPicPr>
        <p:blipFill>
          <a:blip r:embed="rId2" cstate="print"/>
          <a:srcRect l="5749" t="30981" r="7408" b="25938"/>
          <a:stretch>
            <a:fillRect/>
          </a:stretch>
        </p:blipFill>
        <p:spPr>
          <a:xfrm>
            <a:off x="0" y="2538413"/>
            <a:ext cx="12801600" cy="44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6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77837" y="3970408"/>
            <a:ext cx="7334319" cy="28536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6900" dirty="0" err="1" smtClean="0"/>
              <a:t>Muchas</a:t>
            </a:r>
            <a:r>
              <a:rPr lang="en-US" sz="6900" dirty="0" smtClean="0"/>
              <a:t> gracias!</a:t>
            </a:r>
            <a:r>
              <a:rPr lang="en-US" sz="6900" dirty="0"/>
              <a:t/>
            </a:r>
            <a:br>
              <a:rPr lang="en-US" sz="6900" dirty="0"/>
            </a:br>
            <a:endParaRPr lang="en-US" sz="6900" dirty="0"/>
          </a:p>
        </p:txBody>
      </p:sp>
      <p:pic>
        <p:nvPicPr>
          <p:cNvPr id="5" name="Picture 7" descr="C:\Users\agera\Desktop\Logo AECOM\AECOM 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000" y="8725516"/>
            <a:ext cx="1492266" cy="53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837" y="5123766"/>
            <a:ext cx="5327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juan.cortes@aecom.com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878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4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Modelos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sostenibles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smtClean="0">
                <a:solidFill>
                  <a:srgbClr val="FF9900"/>
                </a:solidFill>
              </a:rPr>
              <a:t>de </a:t>
            </a:r>
            <a:r>
              <a:rPr lang="en-US" dirty="0" err="1" smtClean="0">
                <a:solidFill>
                  <a:srgbClr val="FF9900"/>
                </a:solidFill>
              </a:rPr>
              <a:t>ocupación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endParaRPr lang="en-US" dirty="0">
              <a:solidFill>
                <a:srgbClr val="FF99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4285" y="2362199"/>
            <a:ext cx="6873710" cy="4838701"/>
            <a:chOff x="1770256" y="462298"/>
            <a:chExt cx="6873710" cy="4838701"/>
          </a:xfrm>
        </p:grpSpPr>
        <p:pic>
          <p:nvPicPr>
            <p:cNvPr id="27" name="Picture 26" descr="IMAGEN SeS.tif"/>
            <p:cNvPicPr>
              <a:picLocks noChangeAspect="1"/>
            </p:cNvPicPr>
            <p:nvPr/>
          </p:nvPicPr>
          <p:blipFill rotWithShape="1">
            <a:blip r:embed="rId3" cstate="print"/>
            <a:srcRect t="18643" r="3316" b="17215"/>
            <a:stretch/>
          </p:blipFill>
          <p:spPr>
            <a:xfrm>
              <a:off x="1770256" y="462298"/>
              <a:ext cx="6873710" cy="4838701"/>
            </a:xfrm>
            <a:prstGeom prst="rect">
              <a:avLst/>
            </a:prstGeom>
          </p:spPr>
        </p:pic>
        <p:sp>
          <p:nvSpPr>
            <p:cNvPr id="28" name="2 Marcador de contenido"/>
            <p:cNvSpPr txBox="1">
              <a:spLocks/>
            </p:cNvSpPr>
            <p:nvPr/>
          </p:nvSpPr>
          <p:spPr>
            <a:xfrm>
              <a:off x="2714612" y="2643182"/>
              <a:ext cx="5572164" cy="50006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Kozuka Gothic Pro L" pitchFamily="34" charset="-128"/>
                </a:rPr>
                <a:t>Segovia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ozuka Gothic Pro L" pitchFamily="34" charset="-128"/>
                <a:ea typeface="Kozuka Gothic Pro L" pitchFamily="34" charset="-128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571868" y="2857496"/>
              <a:ext cx="642942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ysDot"/>
              <a:tailEnd type="arrow"/>
            </a:ln>
            <a:effectLst/>
          </p:spPr>
        </p:cxnSp>
      </p:grpSp>
      <p:grpSp>
        <p:nvGrpSpPr>
          <p:cNvPr id="2" name="Group 1"/>
          <p:cNvGrpSpPr/>
          <p:nvPr/>
        </p:nvGrpSpPr>
        <p:grpSpPr>
          <a:xfrm>
            <a:off x="7355645" y="2221697"/>
            <a:ext cx="5572164" cy="5107831"/>
            <a:chOff x="2143108" y="285728"/>
            <a:chExt cx="5572164" cy="5107831"/>
          </a:xfrm>
        </p:grpSpPr>
        <p:pic>
          <p:nvPicPr>
            <p:cNvPr id="8" name="Picture 7" descr="IMAGEN TdC.tif"/>
            <p:cNvPicPr>
              <a:picLocks noChangeAspect="1"/>
            </p:cNvPicPr>
            <p:nvPr/>
          </p:nvPicPr>
          <p:blipFill>
            <a:blip r:embed="rId4" cstate="print"/>
            <a:srcRect l="3992" t="15625" b="16666"/>
            <a:stretch>
              <a:fillRect/>
            </a:stretch>
          </p:blipFill>
          <p:spPr>
            <a:xfrm>
              <a:off x="2963000" y="285728"/>
              <a:ext cx="4323644" cy="5107831"/>
            </a:xfrm>
            <a:prstGeom prst="rect">
              <a:avLst/>
            </a:prstGeom>
          </p:spPr>
        </p:pic>
        <p:sp>
          <p:nvSpPr>
            <p:cNvPr id="9" name="2 Marcador de contenido"/>
            <p:cNvSpPr txBox="1">
              <a:spLocks/>
            </p:cNvSpPr>
            <p:nvPr/>
          </p:nvSpPr>
          <p:spPr>
            <a:xfrm>
              <a:off x="2143108" y="3500438"/>
              <a:ext cx="5572164" cy="50006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Kozuka Gothic Pro L" pitchFamily="34" charset="-128"/>
                </a:rPr>
                <a:t>Medina de Rioseco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ozuka Gothic Pro L" pitchFamily="34" charset="-128"/>
                <a:ea typeface="Kozuka Gothic Pro L" pitchFamily="34" charset="-128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071934" y="3714752"/>
              <a:ext cx="1785950" cy="4411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ysDot"/>
              <a:tailEnd type="arrow"/>
            </a:ln>
            <a:effectLst/>
          </p:spPr>
        </p:cxnSp>
      </p:grpSp>
      <p:sp>
        <p:nvSpPr>
          <p:cNvPr id="13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472280" y="85118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IGN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por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Juan Cortés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838" y="1946275"/>
            <a:ext cx="385522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-273788"/>
            <a:r>
              <a:rPr lang="es-ES" sz="1800" dirty="0" smtClean="0">
                <a:solidFill>
                  <a:srgbClr val="000000"/>
                </a:solidFill>
              </a:rPr>
              <a:t>Comarca de Segovia Sur</a:t>
            </a:r>
            <a:endParaRPr lang="es-ES" sz="18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74892" y="1946275"/>
            <a:ext cx="385522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-273788" algn="r"/>
            <a:r>
              <a:rPr lang="es-ES" sz="1800" dirty="0" smtClean="0">
                <a:solidFill>
                  <a:srgbClr val="000000"/>
                </a:solidFill>
              </a:rPr>
              <a:t>Comarca de Tierra de Campos</a:t>
            </a:r>
            <a:endParaRPr lang="es-E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5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Adaptación</a:t>
            </a:r>
            <a:r>
              <a:rPr lang="en-US" dirty="0" smtClean="0">
                <a:solidFill>
                  <a:srgbClr val="FF9900"/>
                </a:solidFill>
              </a:rPr>
              <a:t> y co-</a:t>
            </a:r>
            <a:r>
              <a:rPr lang="en-US" dirty="0" err="1" smtClean="0">
                <a:solidFill>
                  <a:srgbClr val="FF9900"/>
                </a:solidFill>
              </a:rPr>
              <a:t>evolución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33" name="Picture 32" descr="Figura 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3111" y="1610202"/>
            <a:ext cx="11314589" cy="6333647"/>
          </a:xfrm>
          <a:prstGeom prst="rect">
            <a:avLst/>
          </a:prstGeom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72280" y="85118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IGN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por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Juan Cortés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6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Ecología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urbana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7" name="Picture 6" descr="Figura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8981" y="5953951"/>
            <a:ext cx="9000744" cy="2496312"/>
          </a:xfrm>
          <a:prstGeom prst="rect">
            <a:avLst/>
          </a:prstGeom>
        </p:spPr>
      </p:pic>
      <p:pic>
        <p:nvPicPr>
          <p:cNvPr id="9" name="Picture 3" descr="C:\ESTUDIO JUAN\MEDIO AMBIENTE\COMUNICACION CIATTI\PAISAJE AGUILAR 20.jpg"/>
          <p:cNvPicPr>
            <a:picLocks noChangeAspect="1" noChangeArrowheads="1"/>
          </p:cNvPicPr>
          <p:nvPr/>
        </p:nvPicPr>
        <p:blipFill rotWithShape="1">
          <a:blip r:embed="rId4" cstate="print"/>
          <a:srcRect t="32234" b="32344"/>
          <a:stretch/>
        </p:blipFill>
        <p:spPr bwMode="auto">
          <a:xfrm>
            <a:off x="1918981" y="1316038"/>
            <a:ext cx="9000744" cy="4546101"/>
          </a:xfrm>
          <a:prstGeom prst="rect">
            <a:avLst/>
          </a:prstGeom>
          <a:noFill/>
        </p:spPr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72280" y="85118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DGC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por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Juan Cortés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472281" y="443792"/>
            <a:ext cx="11854282" cy="871929"/>
          </a:xfrm>
        </p:spPr>
        <p:txBody>
          <a:bodyPr/>
          <a:lstStyle/>
          <a:p>
            <a:r>
              <a:rPr lang="en-US" dirty="0" smtClean="0">
                <a:solidFill>
                  <a:srgbClr val="FF9900"/>
                </a:solidFill>
              </a:rPr>
              <a:t>El </a:t>
            </a:r>
            <a:r>
              <a:rPr lang="en-US" dirty="0" err="1" smtClean="0">
                <a:solidFill>
                  <a:srgbClr val="FF9900"/>
                </a:solidFill>
              </a:rPr>
              <a:t>progreso</a:t>
            </a:r>
            <a:r>
              <a:rPr lang="en-US" dirty="0" smtClean="0">
                <a:solidFill>
                  <a:srgbClr val="FF9900"/>
                </a:solidFill>
              </a:rPr>
              <a:t> ha </a:t>
            </a:r>
            <a:r>
              <a:rPr lang="en-US" dirty="0" err="1" smtClean="0">
                <a:solidFill>
                  <a:srgbClr val="FF9900"/>
                </a:solidFill>
              </a:rPr>
              <a:t>llegado</a:t>
            </a:r>
            <a:r>
              <a:rPr lang="en-US" dirty="0" smtClean="0">
                <a:solidFill>
                  <a:srgbClr val="FF9900"/>
                </a:solidFill>
              </a:rPr>
              <a:t>…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7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2051" name="Picture 3" descr="C:\Users\cortesj1\Documents\SUSTAINABLE\CITOPIC\IMAGENES\old-tra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80" y="1313840"/>
            <a:ext cx="9522278" cy="725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http://old-photos.blogspot.co.uk/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6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8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472281" y="443792"/>
            <a:ext cx="11854282" cy="871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dirty="0" err="1" smtClean="0">
                <a:solidFill>
                  <a:srgbClr val="FF9900"/>
                </a:solidFill>
              </a:rPr>
              <a:t>Más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rápido</a:t>
            </a:r>
            <a:r>
              <a:rPr lang="en-US" dirty="0" smtClean="0">
                <a:solidFill>
                  <a:srgbClr val="FF9900"/>
                </a:solidFill>
              </a:rPr>
              <a:t>, </a:t>
            </a:r>
            <a:r>
              <a:rPr lang="en-US" dirty="0" err="1" smtClean="0">
                <a:solidFill>
                  <a:srgbClr val="FF9900"/>
                </a:solidFill>
              </a:rPr>
              <a:t>más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lejos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/>
          <a:stretch/>
        </p:blipFill>
        <p:spPr>
          <a:xfrm>
            <a:off x="472281" y="1946275"/>
            <a:ext cx="11854282" cy="6618288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</a:t>
            </a:r>
            <a:r>
              <a:rPr lang="en-US" sz="1400" b="0" dirty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http://www.20minutos.es/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9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472281" y="443792"/>
            <a:ext cx="11854282" cy="871929"/>
          </a:xfrm>
        </p:spPr>
        <p:txBody>
          <a:bodyPr/>
          <a:lstStyle/>
          <a:p>
            <a:r>
              <a:rPr lang="en-US" dirty="0" smtClean="0">
                <a:solidFill>
                  <a:srgbClr val="FF9900"/>
                </a:solidFill>
              </a:rPr>
              <a:t>Los </a:t>
            </a:r>
            <a:r>
              <a:rPr lang="en-US" dirty="0" err="1" smtClean="0">
                <a:solidFill>
                  <a:srgbClr val="FF9900"/>
                </a:solidFill>
              </a:rPr>
              <a:t>tiempos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están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r>
              <a:rPr lang="en-US" dirty="0" err="1" smtClean="0">
                <a:solidFill>
                  <a:srgbClr val="FF9900"/>
                </a:solidFill>
              </a:rPr>
              <a:t>cambiando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5029998" y="8988144"/>
            <a:ext cx="2708114" cy="2218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3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algn="ctr"/>
              <a:t>9</a:t>
            </a:fld>
            <a:endParaRPr lang="en-US" dirty="0">
              <a:cs typeface="AECOM Sans" panose="020B05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9556" y="1466850"/>
            <a:ext cx="11737865" cy="7097713"/>
            <a:chOff x="1374024" y="1989581"/>
            <a:chExt cx="8860561" cy="5357850"/>
          </a:xfrm>
        </p:grpSpPr>
        <p:pic>
          <p:nvPicPr>
            <p:cNvPr id="12" name="Picture 11" descr="Figura 02.jpg"/>
            <p:cNvPicPr>
              <a:picLocks noChangeAspect="1"/>
            </p:cNvPicPr>
            <p:nvPr/>
          </p:nvPicPr>
          <p:blipFill>
            <a:blip r:embed="rId3" cstate="print"/>
            <a:srcRect t="8695" b="9783"/>
            <a:stretch>
              <a:fillRect/>
            </a:stretch>
          </p:blipFill>
          <p:spPr>
            <a:xfrm>
              <a:off x="1374024" y="1989581"/>
              <a:ext cx="8860561" cy="5357850"/>
            </a:xfrm>
            <a:prstGeom prst="rect">
              <a:avLst/>
            </a:prstGeom>
          </p:spPr>
        </p:pic>
        <p:sp>
          <p:nvSpPr>
            <p:cNvPr id="13" name="2 Marcador de contenido"/>
            <p:cNvSpPr txBox="1">
              <a:spLocks/>
            </p:cNvSpPr>
            <p:nvPr/>
          </p:nvSpPr>
          <p:spPr>
            <a:xfrm>
              <a:off x="1376306" y="2061019"/>
              <a:ext cx="3643338" cy="50405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s-E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Kozuka Gothic Pro L" pitchFamily="34" charset="-128"/>
                  <a:cs typeface="+mn-cs"/>
                </a:rPr>
                <a:t>1956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ozuka Gothic Pro L" pitchFamily="34" charset="-128"/>
                <a:ea typeface="Kozuka Gothic Pro L" pitchFamily="34" charset="-128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  <p:sp>
          <p:nvSpPr>
            <p:cNvPr id="14" name="2 Marcador de contenido"/>
            <p:cNvSpPr txBox="1">
              <a:spLocks/>
            </p:cNvSpPr>
            <p:nvPr/>
          </p:nvSpPr>
          <p:spPr>
            <a:xfrm>
              <a:off x="5805462" y="2061019"/>
              <a:ext cx="3643338" cy="50405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s-E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Kozuka Gothic Pro L" pitchFamily="34" charset="-128"/>
                  <a:cs typeface="+mn-cs"/>
                </a:rPr>
                <a:t>1977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Kozuka Gothic Pro L" pitchFamily="34" charset="-128"/>
                <a:ea typeface="Kozuka Gothic Pro L" pitchFamily="34" charset="-128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9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utura Lt BT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Footer Placeholder 4"/>
          <p:cNvSpPr txBox="1">
            <a:spLocks/>
          </p:cNvSpPr>
          <p:nvPr/>
        </p:nvSpPr>
        <p:spPr>
          <a:xfrm>
            <a:off x="472282" y="8990192"/>
            <a:ext cx="3178981" cy="21780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1433655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71682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3655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0484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6731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4138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00966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17793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34621" algn="l" defTabSz="1433655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 </a:t>
            </a:r>
            <a:r>
              <a:rPr lang="en-US" dirty="0" err="1" smtClean="0"/>
              <a:t>intervención</a:t>
            </a:r>
            <a:r>
              <a:rPr lang="en-US" dirty="0" smtClean="0"/>
              <a:t> </a:t>
            </a:r>
            <a:r>
              <a:rPr lang="en-US" dirty="0" err="1" smtClean="0"/>
              <a:t>sostenible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territorio</a:t>
            </a:r>
            <a:endParaRPr lang="en-US" dirty="0"/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472280" y="8588097"/>
            <a:ext cx="11854282" cy="210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433655" rtl="0" eaLnBrk="1" latinLnBrk="0" hangingPunct="1">
              <a:spcBef>
                <a:spcPct val="0"/>
              </a:spcBef>
              <a:buNone/>
              <a:defRPr sz="3100" b="1" kern="1200">
                <a:solidFill>
                  <a:schemeClr val="accent2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Fuente: IGN </a:t>
            </a:r>
            <a:r>
              <a:rPr lang="en-US" sz="1400" b="0" dirty="0" err="1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por</a:t>
            </a:r>
            <a:r>
              <a:rPr lang="en-US" sz="1400" b="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rPr>
              <a:t> Juan Cortés</a:t>
            </a:r>
            <a:endParaRPr lang="en-US" sz="1400" b="0" dirty="0">
              <a:solidFill>
                <a:schemeClr val="tx1"/>
              </a:solidFill>
              <a:latin typeface="AECOM Sans Light" panose="020B0404020202020204" pitchFamily="34" charset="0"/>
              <a:ea typeface="AECOM Sans Light" panose="020B0404020202020204" pitchFamily="34" charset="0"/>
              <a:cs typeface="AECOM Sans Light" panose="020B04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GREEN Slide Set">
  <a:themeElements>
    <a:clrScheme name="AECOM_COLOR_THEME_1005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_FONT_THEME_100515">
      <a:majorFont>
        <a:latin typeface="AECOM Sans"/>
        <a:ea typeface=""/>
        <a:cs typeface=""/>
      </a:majorFont>
      <a:minorFont>
        <a:latin typeface="AECO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AECOM_16-9_2015-1016_17h00</Template>
  <TotalTime>21246</TotalTime>
  <Words>1590</Words>
  <Application>Microsoft Office PowerPoint</Application>
  <PresentationFormat>A3 Paper (297x420 mm)</PresentationFormat>
  <Paragraphs>273</Paragraphs>
  <Slides>32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3_GREEN Slide Set</vt:lpstr>
      <vt:lpstr>La intervención en el territorio  Desde el desarrollo sostenible Juan Cortes, Arquitecto</vt:lpstr>
      <vt:lpstr>Porque el territorio?</vt:lpstr>
      <vt:lpstr>Arquitectura territorial</vt:lpstr>
      <vt:lpstr>PowerPoint Presentation</vt:lpstr>
      <vt:lpstr>PowerPoint Presentation</vt:lpstr>
      <vt:lpstr>PowerPoint Presentation</vt:lpstr>
      <vt:lpstr>El progreso ha llegado…</vt:lpstr>
      <vt:lpstr>PowerPoint Presentation</vt:lpstr>
      <vt:lpstr>Los tiempos están cambiando</vt:lpstr>
      <vt:lpstr>PowerPoint Presentation</vt:lpstr>
      <vt:lpstr>PowerPoint Presentation</vt:lpstr>
      <vt:lpstr>Cicatrices en el paisaje</vt:lpstr>
      <vt:lpstr>Concepto de desarrollo sostenible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y 6. Auto-organización y feedback</vt:lpstr>
      <vt:lpstr>7. Equidad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Muchas gracias! </vt:lpstr>
    </vt:vector>
  </TitlesOfParts>
  <Company>AECOM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Presentation Sub-Title</dc:title>
  <dc:creator>Garcia, Nora</dc:creator>
  <cp:lastModifiedBy>Cortes, Juan</cp:lastModifiedBy>
  <cp:revision>1090</cp:revision>
  <dcterms:created xsi:type="dcterms:W3CDTF">2015-11-11T16:49:17Z</dcterms:created>
  <dcterms:modified xsi:type="dcterms:W3CDTF">2017-03-31T09:13:51Z</dcterms:modified>
</cp:coreProperties>
</file>